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2"/>
  </p:sldMasterIdLst>
  <p:notesMasterIdLst>
    <p:notesMasterId r:id="rId20"/>
  </p:notesMasterIdLst>
  <p:handoutMasterIdLst>
    <p:handoutMasterId r:id="rId21"/>
  </p:handoutMasterIdLst>
  <p:sldIdLst>
    <p:sldId id="256" r:id="rId3"/>
    <p:sldId id="262" r:id="rId4"/>
    <p:sldId id="257" r:id="rId5"/>
    <p:sldId id="267" r:id="rId6"/>
    <p:sldId id="268" r:id="rId7"/>
    <p:sldId id="275" r:id="rId8"/>
    <p:sldId id="276" r:id="rId9"/>
    <p:sldId id="259" r:id="rId10"/>
    <p:sldId id="277" r:id="rId11"/>
    <p:sldId id="269" r:id="rId12"/>
    <p:sldId id="270" r:id="rId13"/>
    <p:sldId id="274" r:id="rId14"/>
    <p:sldId id="261" r:id="rId15"/>
    <p:sldId id="272" r:id="rId16"/>
    <p:sldId id="271" r:id="rId17"/>
    <p:sldId id="265" r:id="rId18"/>
    <p:sldId id="273" r:id="rId19"/>
  </p:sldIdLst>
  <p:sldSz cx="9144000" cy="6858000" type="screen4x3"/>
  <p:notesSz cx="6858000" cy="9144000"/>
  <p:defaultTextStyle>
    <a:defPPr>
      <a:defRPr lang="en-US"/>
    </a:defPPr>
    <a:lvl1pPr algn="l" rtl="0" fontAlgn="base">
      <a:lnSpc>
        <a:spcPct val="80000"/>
      </a:lnSpc>
      <a:spcBef>
        <a:spcPct val="20000"/>
      </a:spcBef>
      <a:spcAft>
        <a:spcPct val="0"/>
      </a:spcAft>
      <a:defRPr kern="1200">
        <a:solidFill>
          <a:schemeClr val="tx1"/>
        </a:solidFill>
        <a:latin typeface="Arial" charset="0"/>
        <a:ea typeface="+mn-ea"/>
        <a:cs typeface="+mn-cs"/>
      </a:defRPr>
    </a:lvl1pPr>
    <a:lvl2pPr marL="457200" algn="l" rtl="0" fontAlgn="base">
      <a:lnSpc>
        <a:spcPct val="80000"/>
      </a:lnSpc>
      <a:spcBef>
        <a:spcPct val="20000"/>
      </a:spcBef>
      <a:spcAft>
        <a:spcPct val="0"/>
      </a:spcAft>
      <a:defRPr kern="1200">
        <a:solidFill>
          <a:schemeClr val="tx1"/>
        </a:solidFill>
        <a:latin typeface="Arial" charset="0"/>
        <a:ea typeface="+mn-ea"/>
        <a:cs typeface="+mn-cs"/>
      </a:defRPr>
    </a:lvl2pPr>
    <a:lvl3pPr marL="914400" algn="l" rtl="0" fontAlgn="base">
      <a:lnSpc>
        <a:spcPct val="80000"/>
      </a:lnSpc>
      <a:spcBef>
        <a:spcPct val="20000"/>
      </a:spcBef>
      <a:spcAft>
        <a:spcPct val="0"/>
      </a:spcAft>
      <a:defRPr kern="1200">
        <a:solidFill>
          <a:schemeClr val="tx1"/>
        </a:solidFill>
        <a:latin typeface="Arial" charset="0"/>
        <a:ea typeface="+mn-ea"/>
        <a:cs typeface="+mn-cs"/>
      </a:defRPr>
    </a:lvl3pPr>
    <a:lvl4pPr marL="1371600" algn="l" rtl="0" fontAlgn="base">
      <a:lnSpc>
        <a:spcPct val="80000"/>
      </a:lnSpc>
      <a:spcBef>
        <a:spcPct val="20000"/>
      </a:spcBef>
      <a:spcAft>
        <a:spcPct val="0"/>
      </a:spcAft>
      <a:defRPr kern="1200">
        <a:solidFill>
          <a:schemeClr val="tx1"/>
        </a:solidFill>
        <a:latin typeface="Arial" charset="0"/>
        <a:ea typeface="+mn-ea"/>
        <a:cs typeface="+mn-cs"/>
      </a:defRPr>
    </a:lvl4pPr>
    <a:lvl5pPr marL="1828800" algn="l" rtl="0" fontAlgn="base">
      <a:lnSpc>
        <a:spcPct val="80000"/>
      </a:lnSpc>
      <a:spcBef>
        <a:spcPct val="2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0099FF"/>
    <a:srgbClr val="00FFCC"/>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615" autoAdjust="0"/>
    <p:restoredTop sz="94788" autoAdjust="0"/>
  </p:normalViewPr>
  <p:slideViewPr>
    <p:cSldViewPr snapToGrid="0">
      <p:cViewPr varScale="1">
        <p:scale>
          <a:sx n="84" d="100"/>
          <a:sy n="84" d="100"/>
        </p:scale>
        <p:origin x="96" y="486"/>
      </p:cViewPr>
      <p:guideLst>
        <p:guide orient="horz" pos="2160"/>
        <p:guide pos="2880"/>
      </p:guideLst>
    </p:cSldViewPr>
  </p:slideViewPr>
  <p:outlineViewPr>
    <p:cViewPr>
      <p:scale>
        <a:sx n="33" d="100"/>
        <a:sy n="33" d="100"/>
      </p:scale>
      <p:origin x="0" y="861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8B32E4F-F27D-4DE6-8EFD-28B72117C2F9}" type="datetimeFigureOut">
              <a:rPr lang="en-US" smtClean="0"/>
              <a:pPr/>
              <a:t>8/16/2016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A54F1B-D62F-48A2-B02F-1C7C93F5F3A6}" type="slidenum">
              <a:rPr lang="en-US" smtClean="0"/>
              <a:pPr/>
              <a:t>‹#›</a:t>
            </a:fld>
            <a:endParaRPr lang="en-US"/>
          </a:p>
        </p:txBody>
      </p:sp>
    </p:spTree>
    <p:extLst>
      <p:ext uri="{BB962C8B-B14F-4D97-AF65-F5344CB8AC3E}">
        <p14:creationId xmlns:p14="http://schemas.microsoft.com/office/powerpoint/2010/main" val="19992932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200"/>
            </a:lvl1pPr>
          </a:lstStyle>
          <a:p>
            <a:endParaRPr lang="en-US"/>
          </a:p>
        </p:txBody>
      </p:sp>
      <p:sp>
        <p:nvSpPr>
          <p:cNvPr id="614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vl1pPr>
          </a:lstStyle>
          <a:p>
            <a:endParaRPr lang="en-US"/>
          </a:p>
        </p:txBody>
      </p:sp>
      <p:sp>
        <p:nvSpPr>
          <p:cNvPr id="614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defRPr sz="1200"/>
            </a:lvl1pPr>
          </a:lstStyle>
          <a:p>
            <a:endParaRPr lang="en-US"/>
          </a:p>
        </p:txBody>
      </p:sp>
      <p:sp>
        <p:nvSpPr>
          <p:cNvPr id="614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vl1pPr>
          </a:lstStyle>
          <a:p>
            <a:fld id="{541191D7-EAA8-4D00-8B90-2FC6F2F34491}" type="slidenum">
              <a:rPr lang="en-US"/>
              <a:pPr/>
              <a:t>‹#›</a:t>
            </a:fld>
            <a:endParaRPr lang="en-US"/>
          </a:p>
        </p:txBody>
      </p:sp>
    </p:spTree>
    <p:extLst>
      <p:ext uri="{BB962C8B-B14F-4D97-AF65-F5344CB8AC3E}">
        <p14:creationId xmlns:p14="http://schemas.microsoft.com/office/powerpoint/2010/main" val="35474725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50F11A-810D-459E-AB6B-3D5469F043E0}" type="slidenum">
              <a:rPr lang="en-US"/>
              <a:pPr/>
              <a:t>1</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656861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4E6FDD-33F0-4D7A-8BA8-457B277DCF4B}" type="slidenum">
              <a:rPr lang="en-US"/>
              <a:pPr/>
              <a:t>2</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052664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2317C3-CFB6-4C4C-AAA2-62CF3E19D61A}" type="slidenum">
              <a:rPr lang="en-US"/>
              <a:pPr/>
              <a:t>3</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1177218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19074D-E8FC-444D-B78B-59016E275218}" type="slidenum">
              <a:rPr lang="en-US"/>
              <a:pPr/>
              <a:t>8</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370763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0B29D4-ACEC-42B5-B48B-E0618C0C7367}" type="slidenum">
              <a:rPr lang="en-US"/>
              <a:pPr/>
              <a:t>13</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72084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5F1B99-ACF6-49CB-88BD-BAA650F3EF4F}" type="slidenum">
              <a:rPr lang="en-US"/>
              <a:pPr/>
              <a:t>16</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13735591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533400" y="1295400"/>
            <a:ext cx="8229600" cy="1143000"/>
          </a:xfrm>
        </p:spPr>
        <p:txBody>
          <a:bodyPr/>
          <a:lstStyle>
            <a:lvl1pPr algn="r">
              <a:defRPr sz="3600"/>
            </a:lvl1pPr>
          </a:lstStyle>
          <a:p>
            <a:pPr lvl="0"/>
            <a:r>
              <a:rPr lang="en-US" noProof="0" smtClean="0"/>
              <a:t>Click to edit Master title style</a:t>
            </a:r>
            <a:endParaRPr lang="en-US" noProof="0" dirty="0" smtClean="0"/>
          </a:p>
        </p:txBody>
      </p:sp>
      <p:sp>
        <p:nvSpPr>
          <p:cNvPr id="53251" name="Rectangle 3"/>
          <p:cNvSpPr>
            <a:spLocks noGrp="1" noChangeArrowheads="1"/>
          </p:cNvSpPr>
          <p:nvPr>
            <p:ph type="subTitle" idx="1"/>
          </p:nvPr>
        </p:nvSpPr>
        <p:spPr>
          <a:xfrm>
            <a:off x="3711575" y="2819400"/>
            <a:ext cx="5051425" cy="1295400"/>
          </a:xfrm>
        </p:spPr>
        <p:txBody>
          <a:bodyPr/>
          <a:lstStyle>
            <a:lvl1pPr marL="0" indent="0" algn="r">
              <a:buFontTx/>
              <a:buNone/>
              <a:defRPr/>
            </a:lvl1pPr>
          </a:lstStyle>
          <a:p>
            <a:pPr lvl="0"/>
            <a:r>
              <a:rPr lang="en-US" noProof="0" smtClean="0"/>
              <a:t>Click to edit Master subtitle style</a:t>
            </a:r>
          </a:p>
        </p:txBody>
      </p:sp>
      <p:sp>
        <p:nvSpPr>
          <p:cNvPr id="53252" name="Rectangle 4"/>
          <p:cNvSpPr>
            <a:spLocks noGrp="1" noChangeArrowheads="1"/>
          </p:cNvSpPr>
          <p:nvPr>
            <p:ph type="dt" sz="half" idx="2"/>
          </p:nvPr>
        </p:nvSpPr>
        <p:spPr>
          <a:xfrm>
            <a:off x="304800" y="6400800"/>
            <a:ext cx="1905000" cy="457200"/>
          </a:xfrm>
        </p:spPr>
        <p:txBody>
          <a:bodyPr/>
          <a:lstStyle>
            <a:lvl1pPr>
              <a:defRPr>
                <a:latin typeface="+mn-lt"/>
              </a:defRPr>
            </a:lvl1pPr>
          </a:lstStyle>
          <a:p>
            <a:endParaRPr lang="en-US" dirty="0"/>
          </a:p>
        </p:txBody>
      </p:sp>
      <p:sp>
        <p:nvSpPr>
          <p:cNvPr id="53253" name="Rectangle 5"/>
          <p:cNvSpPr>
            <a:spLocks noGrp="1" noChangeArrowheads="1"/>
          </p:cNvSpPr>
          <p:nvPr>
            <p:ph type="ftr" sz="quarter" idx="3"/>
          </p:nvPr>
        </p:nvSpPr>
        <p:spPr>
          <a:xfrm>
            <a:off x="3505200" y="6400800"/>
            <a:ext cx="2895600" cy="457200"/>
          </a:xfrm>
        </p:spPr>
        <p:txBody>
          <a:bodyPr/>
          <a:lstStyle>
            <a:lvl1pPr>
              <a:defRPr>
                <a:latin typeface="+mn-lt"/>
              </a:defRPr>
            </a:lvl1pPr>
          </a:lstStyle>
          <a:p>
            <a:endParaRPr lang="en-US" dirty="0"/>
          </a:p>
        </p:txBody>
      </p:sp>
      <p:sp>
        <p:nvSpPr>
          <p:cNvPr id="53254" name="Rectangle 6"/>
          <p:cNvSpPr>
            <a:spLocks noGrp="1" noChangeArrowheads="1"/>
          </p:cNvSpPr>
          <p:nvPr>
            <p:ph type="sldNum" sz="quarter" idx="4"/>
          </p:nvPr>
        </p:nvSpPr>
        <p:spPr>
          <a:xfrm>
            <a:off x="6934200" y="6400800"/>
            <a:ext cx="1905000" cy="457200"/>
          </a:xfrm>
        </p:spPr>
        <p:txBody>
          <a:bodyPr/>
          <a:lstStyle>
            <a:lvl1pPr>
              <a:defRPr>
                <a:latin typeface="+mn-lt"/>
              </a:defRPr>
            </a:lvl1pPr>
          </a:lstStyle>
          <a:p>
            <a:fld id="{80B0D17D-2647-4266-9487-0CA541A3FAFE}"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7A8B10A-B675-4087-9034-9B2183FA19D1}" type="slidenum">
              <a:rPr lang="en-US"/>
              <a:pPr/>
              <a:t>‹#›</a:t>
            </a:fld>
            <a:endParaRPr lang="en-US"/>
          </a:p>
        </p:txBody>
      </p:sp>
    </p:spTree>
    <p:extLst>
      <p:ext uri="{BB962C8B-B14F-4D97-AF65-F5344CB8AC3E}">
        <p14:creationId xmlns:p14="http://schemas.microsoft.com/office/powerpoint/2010/main" val="2128428508"/>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304800"/>
            <a:ext cx="1752600" cy="56626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52600" y="304800"/>
            <a:ext cx="5105400" cy="5662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4BD3488-233A-4527-AB2B-86B08BC2E42E}" type="slidenum">
              <a:rPr lang="en-US"/>
              <a:pPr/>
              <a:t>‹#›</a:t>
            </a:fld>
            <a:endParaRPr lang="en-US"/>
          </a:p>
        </p:txBody>
      </p:sp>
    </p:spTree>
    <p:extLst>
      <p:ext uri="{BB962C8B-B14F-4D97-AF65-F5344CB8AC3E}">
        <p14:creationId xmlns:p14="http://schemas.microsoft.com/office/powerpoint/2010/main" val="2642854234"/>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3F9DD91-C94B-4410-B8E2-C31341F4D57B}" type="slidenum">
              <a:rPr lang="en-US"/>
              <a:pPr/>
              <a:t>‹#›</a:t>
            </a:fld>
            <a:endParaRPr lang="en-US"/>
          </a:p>
        </p:txBody>
      </p:sp>
    </p:spTree>
    <p:extLst>
      <p:ext uri="{BB962C8B-B14F-4D97-AF65-F5344CB8AC3E}">
        <p14:creationId xmlns:p14="http://schemas.microsoft.com/office/powerpoint/2010/main" val="258871002"/>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95449" y="4406900"/>
            <a:ext cx="6799263"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695449" y="2906713"/>
            <a:ext cx="679926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99CDFB7-BA1E-400C-A6DB-42D5818B1DD6}" type="slidenum">
              <a:rPr lang="en-US"/>
              <a:pPr/>
              <a:t>‹#›</a:t>
            </a:fld>
            <a:endParaRPr lang="en-US"/>
          </a:p>
        </p:txBody>
      </p:sp>
    </p:spTree>
    <p:extLst>
      <p:ext uri="{BB962C8B-B14F-4D97-AF65-F5344CB8AC3E}">
        <p14:creationId xmlns:p14="http://schemas.microsoft.com/office/powerpoint/2010/main" val="2920009286"/>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526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971D494-68BC-407F-AF65-AB0F97113BB5}" type="slidenum">
              <a:rPr lang="en-US"/>
              <a:pPr/>
              <a:t>‹#›</a:t>
            </a:fld>
            <a:endParaRPr lang="en-US"/>
          </a:p>
        </p:txBody>
      </p:sp>
    </p:spTree>
    <p:extLst>
      <p:ext uri="{BB962C8B-B14F-4D97-AF65-F5344CB8AC3E}">
        <p14:creationId xmlns:p14="http://schemas.microsoft.com/office/powerpoint/2010/main" val="3166946766"/>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57324" y="274638"/>
            <a:ext cx="7229475"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57324" y="1535113"/>
            <a:ext cx="345757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57324" y="2174875"/>
            <a:ext cx="346710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4925" y="1535113"/>
            <a:ext cx="35718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4925" y="2174875"/>
            <a:ext cx="35718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A3E3192-E4CE-48D6-A6F2-6D2A272381B1}" type="slidenum">
              <a:rPr lang="en-US"/>
              <a:pPr/>
              <a:t>‹#›</a:t>
            </a:fld>
            <a:endParaRPr lang="en-US"/>
          </a:p>
        </p:txBody>
      </p:sp>
    </p:spTree>
    <p:extLst>
      <p:ext uri="{BB962C8B-B14F-4D97-AF65-F5344CB8AC3E}">
        <p14:creationId xmlns:p14="http://schemas.microsoft.com/office/powerpoint/2010/main" val="1409559336"/>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CD38FEF-6213-4598-919E-2C5D33C16990}" type="slidenum">
              <a:rPr lang="en-US"/>
              <a:pPr/>
              <a:t>‹#›</a:t>
            </a:fld>
            <a:endParaRPr lang="en-US"/>
          </a:p>
        </p:txBody>
      </p:sp>
    </p:spTree>
    <p:extLst>
      <p:ext uri="{BB962C8B-B14F-4D97-AF65-F5344CB8AC3E}">
        <p14:creationId xmlns:p14="http://schemas.microsoft.com/office/powerpoint/2010/main" val="517975712"/>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3A107C3-E985-4DC2-8886-570CDD1DCD6B}" type="slidenum">
              <a:rPr lang="en-US"/>
              <a:pPr/>
              <a:t>‹#›</a:t>
            </a:fld>
            <a:endParaRPr lang="en-US"/>
          </a:p>
        </p:txBody>
      </p:sp>
    </p:spTree>
    <p:extLst>
      <p:ext uri="{BB962C8B-B14F-4D97-AF65-F5344CB8AC3E}">
        <p14:creationId xmlns:p14="http://schemas.microsoft.com/office/powerpoint/2010/main" val="3913871720"/>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6375"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403859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76375" y="144462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87DE84-1273-4261-A7F9-101789AABE14}" type="slidenum">
              <a:rPr lang="en-US"/>
              <a:pPr/>
              <a:t>‹#›</a:t>
            </a:fld>
            <a:endParaRPr lang="en-US"/>
          </a:p>
        </p:txBody>
      </p:sp>
    </p:spTree>
    <p:extLst>
      <p:ext uri="{BB962C8B-B14F-4D97-AF65-F5344CB8AC3E}">
        <p14:creationId xmlns:p14="http://schemas.microsoft.com/office/powerpoint/2010/main" val="3611297934"/>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6418262"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7" y="612775"/>
            <a:ext cx="640873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6418262"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F84E99E-F311-4DF1-948C-EE093CE6CFF9}" type="slidenum">
              <a:rPr lang="en-US"/>
              <a:pPr/>
              <a:t>‹#›</a:t>
            </a:fld>
            <a:endParaRPr lang="en-US"/>
          </a:p>
        </p:txBody>
      </p:sp>
    </p:spTree>
    <p:extLst>
      <p:ext uri="{BB962C8B-B14F-4D97-AF65-F5344CB8AC3E}">
        <p14:creationId xmlns:p14="http://schemas.microsoft.com/office/powerpoint/2010/main" val="2947621146"/>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1752600" y="304800"/>
            <a:ext cx="7010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52227" name="Rectangle 3"/>
          <p:cNvSpPr>
            <a:spLocks noGrp="1" noChangeArrowheads="1"/>
          </p:cNvSpPr>
          <p:nvPr>
            <p:ph type="body" idx="1"/>
          </p:nvPr>
        </p:nvSpPr>
        <p:spPr bwMode="auto">
          <a:xfrm>
            <a:off x="1752600" y="1395413"/>
            <a:ext cx="70104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 Second level</a:t>
            </a:r>
          </a:p>
        </p:txBody>
      </p:sp>
      <p:sp>
        <p:nvSpPr>
          <p:cNvPr id="52228" name="Rectangle 4"/>
          <p:cNvSpPr>
            <a:spLocks noGrp="1" noChangeArrowheads="1"/>
          </p:cNvSpPr>
          <p:nvPr>
            <p:ph type="dt" sz="half" idx="2"/>
          </p:nvPr>
        </p:nvSpPr>
        <p:spPr bwMode="auto">
          <a:xfrm>
            <a:off x="1905000" y="64008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400">
                <a:solidFill>
                  <a:schemeClr val="tx2"/>
                </a:solidFill>
                <a:latin typeface="+mn-lt"/>
              </a:defRPr>
            </a:lvl1pPr>
          </a:lstStyle>
          <a:p>
            <a:endParaRPr lang="en-US" dirty="0"/>
          </a:p>
        </p:txBody>
      </p:sp>
      <p:sp>
        <p:nvSpPr>
          <p:cNvPr id="52229" name="Rectangle 5"/>
          <p:cNvSpPr>
            <a:spLocks noGrp="1" noChangeArrowheads="1"/>
          </p:cNvSpPr>
          <p:nvPr>
            <p:ph type="ftr" sz="quarter" idx="3"/>
          </p:nvPr>
        </p:nvSpPr>
        <p:spPr bwMode="auto">
          <a:xfrm>
            <a:off x="4316413" y="6400800"/>
            <a:ext cx="2084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solidFill>
                  <a:schemeClr val="tx2"/>
                </a:solidFill>
                <a:latin typeface="+mn-lt"/>
              </a:defRPr>
            </a:lvl1pPr>
          </a:lstStyle>
          <a:p>
            <a:endParaRPr lang="en-US" dirty="0"/>
          </a:p>
        </p:txBody>
      </p:sp>
      <p:sp>
        <p:nvSpPr>
          <p:cNvPr id="52230" name="Rectangle 6"/>
          <p:cNvSpPr>
            <a:spLocks noGrp="1" noChangeArrowheads="1"/>
          </p:cNvSpPr>
          <p:nvPr>
            <p:ph type="sldNum" sz="quarter" idx="4"/>
          </p:nvPr>
        </p:nvSpPr>
        <p:spPr bwMode="auto">
          <a:xfrm>
            <a:off x="7391400" y="64008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solidFill>
                  <a:schemeClr val="tx2"/>
                </a:solidFill>
                <a:latin typeface="+mn-lt"/>
              </a:defRPr>
            </a:lvl1pPr>
          </a:lstStyle>
          <a:p>
            <a:fld id="{DD1F01D4-9524-4813-B564-656FF752DF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ransition>
    <p:fade thruBlk="1"/>
  </p:transition>
  <p:timing>
    <p:tnLst>
      <p:par>
        <p:cTn id="1" dur="indefinite" restart="never" nodeType="tmRoot"/>
      </p:par>
    </p:tnLst>
  </p:timing>
  <p:txStyles>
    <p:titleStyle>
      <a:lvl1pPr algn="l" rtl="0" eaLnBrk="1" fontAlgn="base" hangingPunct="1">
        <a:spcBef>
          <a:spcPct val="0"/>
        </a:spcBef>
        <a:spcAft>
          <a:spcPct val="0"/>
        </a:spcAft>
        <a:defRPr sz="3200" b="1">
          <a:solidFill>
            <a:schemeClr val="accent1">
              <a:lumMod val="50000"/>
            </a:schemeClr>
          </a:solidFill>
          <a:latin typeface="+mj-lt"/>
          <a:ea typeface="+mj-ea"/>
          <a:cs typeface="+mj-cs"/>
        </a:defRPr>
      </a:lvl1pPr>
      <a:lvl2pPr algn="l" rtl="0" eaLnBrk="1" fontAlgn="base" hangingPunct="1">
        <a:spcBef>
          <a:spcPct val="0"/>
        </a:spcBef>
        <a:spcAft>
          <a:spcPct val="0"/>
        </a:spcAft>
        <a:defRPr sz="3200" b="1">
          <a:solidFill>
            <a:srgbClr val="006666"/>
          </a:solidFill>
          <a:latin typeface="Tahoma" pitchFamily="34" charset="0"/>
        </a:defRPr>
      </a:lvl2pPr>
      <a:lvl3pPr algn="l" rtl="0" eaLnBrk="1" fontAlgn="base" hangingPunct="1">
        <a:spcBef>
          <a:spcPct val="0"/>
        </a:spcBef>
        <a:spcAft>
          <a:spcPct val="0"/>
        </a:spcAft>
        <a:defRPr sz="3200" b="1">
          <a:solidFill>
            <a:srgbClr val="006666"/>
          </a:solidFill>
          <a:latin typeface="Tahoma" pitchFamily="34" charset="0"/>
        </a:defRPr>
      </a:lvl3pPr>
      <a:lvl4pPr algn="l" rtl="0" eaLnBrk="1" fontAlgn="base" hangingPunct="1">
        <a:spcBef>
          <a:spcPct val="0"/>
        </a:spcBef>
        <a:spcAft>
          <a:spcPct val="0"/>
        </a:spcAft>
        <a:defRPr sz="3200" b="1">
          <a:solidFill>
            <a:srgbClr val="006666"/>
          </a:solidFill>
          <a:latin typeface="Tahoma" pitchFamily="34" charset="0"/>
        </a:defRPr>
      </a:lvl4pPr>
      <a:lvl5pPr algn="l" rtl="0" eaLnBrk="1" fontAlgn="base" hangingPunct="1">
        <a:spcBef>
          <a:spcPct val="0"/>
        </a:spcBef>
        <a:spcAft>
          <a:spcPct val="0"/>
        </a:spcAft>
        <a:defRPr sz="3200" b="1">
          <a:solidFill>
            <a:srgbClr val="006666"/>
          </a:solidFill>
          <a:latin typeface="Tahoma" pitchFamily="34" charset="0"/>
        </a:defRPr>
      </a:lvl5pPr>
      <a:lvl6pPr marL="457200" algn="l" rtl="0" eaLnBrk="1" fontAlgn="base" hangingPunct="1">
        <a:spcBef>
          <a:spcPct val="0"/>
        </a:spcBef>
        <a:spcAft>
          <a:spcPct val="0"/>
        </a:spcAft>
        <a:defRPr sz="3200" b="1">
          <a:solidFill>
            <a:srgbClr val="006666"/>
          </a:solidFill>
          <a:latin typeface="Tahoma" pitchFamily="34" charset="0"/>
        </a:defRPr>
      </a:lvl6pPr>
      <a:lvl7pPr marL="914400" algn="l" rtl="0" eaLnBrk="1" fontAlgn="base" hangingPunct="1">
        <a:spcBef>
          <a:spcPct val="0"/>
        </a:spcBef>
        <a:spcAft>
          <a:spcPct val="0"/>
        </a:spcAft>
        <a:defRPr sz="3200" b="1">
          <a:solidFill>
            <a:srgbClr val="006666"/>
          </a:solidFill>
          <a:latin typeface="Tahoma" pitchFamily="34" charset="0"/>
        </a:defRPr>
      </a:lvl7pPr>
      <a:lvl8pPr marL="1371600" algn="l" rtl="0" eaLnBrk="1" fontAlgn="base" hangingPunct="1">
        <a:spcBef>
          <a:spcPct val="0"/>
        </a:spcBef>
        <a:spcAft>
          <a:spcPct val="0"/>
        </a:spcAft>
        <a:defRPr sz="3200" b="1">
          <a:solidFill>
            <a:srgbClr val="006666"/>
          </a:solidFill>
          <a:latin typeface="Tahoma" pitchFamily="34" charset="0"/>
        </a:defRPr>
      </a:lvl8pPr>
      <a:lvl9pPr marL="1828800" algn="l" rtl="0" eaLnBrk="1" fontAlgn="base" hangingPunct="1">
        <a:spcBef>
          <a:spcPct val="0"/>
        </a:spcBef>
        <a:spcAft>
          <a:spcPct val="0"/>
        </a:spcAft>
        <a:defRPr sz="3200" b="1">
          <a:solidFill>
            <a:srgbClr val="006666"/>
          </a:solidFill>
          <a:latin typeface="Tahoma" pitchFamily="34" charset="0"/>
        </a:defRPr>
      </a:lvl9pPr>
    </p:titleStyle>
    <p:bodyStyle>
      <a:lvl1pPr marL="342900" indent="-342900" algn="l" rtl="0" eaLnBrk="1" fontAlgn="base" hangingPunct="1">
        <a:spcBef>
          <a:spcPct val="50000"/>
        </a:spcBef>
        <a:spcAft>
          <a:spcPct val="0"/>
        </a:spcAft>
        <a:buChar char="•"/>
        <a:defRPr sz="2400">
          <a:solidFill>
            <a:schemeClr val="tx2"/>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Ø"/>
        <a:defRPr sz="2200" i="1">
          <a:solidFill>
            <a:schemeClr val="tx2"/>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sahlander@graniteschools.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2137" y="302620"/>
            <a:ext cx="8475260" cy="1143000"/>
          </a:xfrm>
        </p:spPr>
        <p:txBody>
          <a:bodyPr/>
          <a:lstStyle/>
          <a:p>
            <a:r>
              <a:rPr lang="en-US" sz="6000" dirty="0" smtClean="0"/>
              <a:t>Welcome </a:t>
            </a:r>
            <a:r>
              <a:rPr lang="en-US" sz="6000" dirty="0"/>
              <a:t>5</a:t>
            </a:r>
            <a:r>
              <a:rPr lang="en-US" sz="6000" baseline="30000" dirty="0" smtClean="0"/>
              <a:t>th</a:t>
            </a:r>
            <a:r>
              <a:rPr lang="en-US" sz="6000" dirty="0" smtClean="0"/>
              <a:t> graders! </a:t>
            </a:r>
            <a:endParaRPr lang="en-US" sz="6000" dirty="0"/>
          </a:p>
        </p:txBody>
      </p:sp>
      <p:sp>
        <p:nvSpPr>
          <p:cNvPr id="2051" name="Rectangle 3"/>
          <p:cNvSpPr>
            <a:spLocks noGrp="1" noChangeArrowheads="1"/>
          </p:cNvSpPr>
          <p:nvPr>
            <p:ph type="subTitle" idx="1"/>
          </p:nvPr>
        </p:nvSpPr>
        <p:spPr>
          <a:xfrm>
            <a:off x="3622770" y="1417471"/>
            <a:ext cx="5248275" cy="1109663"/>
          </a:xfrm>
        </p:spPr>
        <p:txBody>
          <a:bodyPr/>
          <a:lstStyle/>
          <a:p>
            <a:pPr>
              <a:spcBef>
                <a:spcPct val="0"/>
              </a:spcBef>
            </a:pPr>
            <a:r>
              <a:rPr lang="en-US" sz="3200" b="1" dirty="0" smtClean="0"/>
              <a:t>Classroom Expectations</a:t>
            </a:r>
          </a:p>
          <a:p>
            <a:pPr>
              <a:spcBef>
                <a:spcPct val="0"/>
              </a:spcBef>
            </a:pPr>
            <a:r>
              <a:rPr lang="en-US" sz="3200" b="1" dirty="0" smtClean="0"/>
              <a:t>Mrs. </a:t>
            </a:r>
            <a:r>
              <a:rPr lang="en-US" sz="3200" b="1" dirty="0" err="1" smtClean="0"/>
              <a:t>Ahlander</a:t>
            </a:r>
            <a:endParaRPr lang="en-US" b="1" i="1" dirty="0"/>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Cont. – Follow directions the first time given. </a:t>
            </a:r>
            <a:endParaRPr lang="en-US" dirty="0"/>
          </a:p>
        </p:txBody>
      </p:sp>
      <p:sp>
        <p:nvSpPr>
          <p:cNvPr id="4" name="Content Placeholder 3"/>
          <p:cNvSpPr txBox="1">
            <a:spLocks noGrp="1"/>
          </p:cNvSpPr>
          <p:nvPr>
            <p:ph idx="1"/>
          </p:nvPr>
        </p:nvSpPr>
        <p:spPr>
          <a:xfrm>
            <a:off x="1752600" y="1395413"/>
            <a:ext cx="7010400" cy="4216539"/>
          </a:xfrm>
          <a:prstGeom prst="rect">
            <a:avLst/>
          </a:prstGeom>
          <a:noFill/>
        </p:spPr>
        <p:txBody>
          <a:bodyPr wrap="square" rtlCol="0">
            <a:spAutoFit/>
          </a:bodyPr>
          <a:lstStyle/>
          <a:p>
            <a:r>
              <a:rPr lang="en-US" dirty="0" smtClean="0"/>
              <a:t>Listen to ALL directions carefully and wait until the end of instructions to ask questions. </a:t>
            </a:r>
          </a:p>
          <a:p>
            <a:r>
              <a:rPr lang="en-US" dirty="0" smtClean="0"/>
              <a:t>If you are confused at the end of discussions BE SURE to ask questions. </a:t>
            </a:r>
          </a:p>
          <a:p>
            <a:pPr marL="342900" lvl="1" indent="-342900">
              <a:spcBef>
                <a:spcPct val="50000"/>
              </a:spcBef>
              <a:buFontTx/>
              <a:buChar char="•"/>
            </a:pPr>
            <a:r>
              <a:rPr lang="en-US" i="0" dirty="0" smtClean="0"/>
              <a:t>Do not argue with the teacher.</a:t>
            </a:r>
            <a:r>
              <a:rPr lang="en-US" dirty="0" smtClean="0"/>
              <a:t> </a:t>
            </a:r>
          </a:p>
          <a:p>
            <a:pPr marL="342900" lvl="1" indent="-342900">
              <a:spcBef>
                <a:spcPct val="50000"/>
              </a:spcBef>
              <a:buFontTx/>
              <a:buChar char="•"/>
            </a:pPr>
            <a:r>
              <a:rPr lang="en-US" i="0" dirty="0" smtClean="0"/>
              <a:t>Any concerns about directions can be discussed with me </a:t>
            </a:r>
            <a:r>
              <a:rPr lang="en-US" i="0" u="sng" dirty="0" smtClean="0"/>
              <a:t>AFTER</a:t>
            </a:r>
            <a:r>
              <a:rPr lang="en-US" i="0" dirty="0" smtClean="0"/>
              <a:t> class. </a:t>
            </a:r>
          </a:p>
          <a:p>
            <a:endParaRPr lang="en-US" dirty="0" smtClean="0"/>
          </a:p>
          <a:p>
            <a:endParaRPr lang="en-US" dirty="0"/>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Cont. - KYHFOOTY</a:t>
            </a:r>
            <a:endParaRPr lang="en-US" dirty="0"/>
          </a:p>
        </p:txBody>
      </p:sp>
      <p:sp>
        <p:nvSpPr>
          <p:cNvPr id="3" name="Content Placeholder 2"/>
          <p:cNvSpPr>
            <a:spLocks noGrp="1"/>
          </p:cNvSpPr>
          <p:nvPr>
            <p:ph idx="1"/>
          </p:nvPr>
        </p:nvSpPr>
        <p:spPr/>
        <p:txBody>
          <a:bodyPr/>
          <a:lstStyle/>
          <a:p>
            <a:r>
              <a:rPr lang="en-US" dirty="0" smtClean="0"/>
              <a:t>Keep Your Hands Feet and Other Objects to Yourself. </a:t>
            </a:r>
          </a:p>
          <a:p>
            <a:r>
              <a:rPr lang="en-US" dirty="0" smtClean="0"/>
              <a:t>This includes throwing objects whether it is at a person, garbage can or other. </a:t>
            </a:r>
          </a:p>
          <a:p>
            <a:r>
              <a:rPr lang="en-US" dirty="0" smtClean="0"/>
              <a:t>Hitting and stealing are MAJOR offenses and will be dealt with accordingly. </a:t>
            </a:r>
          </a:p>
          <a:p>
            <a:endParaRPr lang="en-US" dirty="0" smtClean="0"/>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Reward Systems</a:t>
            </a:r>
            <a:endParaRPr lang="en-US" dirty="0"/>
          </a:p>
        </p:txBody>
      </p:sp>
      <p:sp>
        <p:nvSpPr>
          <p:cNvPr id="3" name="TextBox 2"/>
          <p:cNvSpPr txBox="1"/>
          <p:nvPr/>
        </p:nvSpPr>
        <p:spPr>
          <a:xfrm>
            <a:off x="1883391" y="1173707"/>
            <a:ext cx="7014949" cy="4745915"/>
          </a:xfrm>
          <a:prstGeom prst="rect">
            <a:avLst/>
          </a:prstGeom>
          <a:noFill/>
        </p:spPr>
        <p:txBody>
          <a:bodyPr wrap="square" rtlCol="0">
            <a:spAutoFit/>
          </a:bodyPr>
          <a:lstStyle/>
          <a:p>
            <a:pPr marL="285750" indent="-285750">
              <a:buFont typeface="Arial" pitchFamily="34" charset="0"/>
              <a:buChar char="•"/>
            </a:pPr>
            <a:r>
              <a:rPr lang="en-US" sz="2400" b="1" dirty="0" smtClean="0"/>
              <a:t>Class Economy</a:t>
            </a:r>
          </a:p>
          <a:p>
            <a:pPr marL="800100" lvl="1" indent="-342900">
              <a:buFont typeface="Courier New" pitchFamily="49" charset="0"/>
              <a:buChar char="o"/>
            </a:pPr>
            <a:r>
              <a:rPr lang="en-US" sz="2400" dirty="0" smtClean="0"/>
              <a:t>You will be earning class money for meeting expectations and for making choices that go beyond expectations. At the end of each term there will be a silent auction. On this day you will have the opportunity to spend the money you earned. Students with more than one N on their report card may not participate. </a:t>
            </a:r>
            <a:endParaRPr lang="en-US" sz="2400" dirty="0"/>
          </a:p>
          <a:p>
            <a:pPr marL="285750" indent="-285750">
              <a:buFont typeface="Arial" pitchFamily="34" charset="0"/>
              <a:buChar char="•"/>
            </a:pPr>
            <a:r>
              <a:rPr lang="en-US" sz="2400" b="1" dirty="0" smtClean="0"/>
              <a:t>Clip Chart</a:t>
            </a:r>
          </a:p>
          <a:p>
            <a:pPr marL="800100" lvl="1" indent="-342900">
              <a:buFont typeface="Courier New" pitchFamily="49" charset="0"/>
              <a:buChar char="o"/>
            </a:pPr>
            <a:r>
              <a:rPr lang="en-US" sz="2400" dirty="0" smtClean="0"/>
              <a:t>You each have a clip that will be moved up and down according to your behavior. This can earn or cost you money. Your name will also be entered into a star of the week drawing that we will do weekly. </a:t>
            </a:r>
            <a:endParaRPr lang="en-US" sz="2400" dirty="0"/>
          </a:p>
        </p:txBody>
      </p:sp>
    </p:spTree>
    <p:extLst>
      <p:ext uri="{BB962C8B-B14F-4D97-AF65-F5344CB8AC3E}">
        <p14:creationId xmlns:p14="http://schemas.microsoft.com/office/powerpoint/2010/main" val="3399149442"/>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7"/>
          <p:cNvSpPr>
            <a:spLocks noGrp="1" noChangeArrowheads="1"/>
          </p:cNvSpPr>
          <p:nvPr>
            <p:ph type="title"/>
          </p:nvPr>
        </p:nvSpPr>
        <p:spPr/>
        <p:txBody>
          <a:bodyPr/>
          <a:lstStyle/>
          <a:p>
            <a:r>
              <a:rPr lang="en-US" dirty="0" smtClean="0"/>
              <a:t>What if you don’t? </a:t>
            </a:r>
            <a:endParaRPr lang="en-US" dirty="0"/>
          </a:p>
        </p:txBody>
      </p:sp>
      <p:sp>
        <p:nvSpPr>
          <p:cNvPr id="7176" name="Rectangle 8"/>
          <p:cNvSpPr>
            <a:spLocks noGrp="1" noChangeArrowheads="1"/>
          </p:cNvSpPr>
          <p:nvPr>
            <p:ph type="body" idx="1"/>
          </p:nvPr>
        </p:nvSpPr>
        <p:spPr>
          <a:xfrm>
            <a:off x="1752600" y="1395413"/>
            <a:ext cx="6858000" cy="4572000"/>
          </a:xfrm>
        </p:spPr>
        <p:txBody>
          <a:bodyPr/>
          <a:lstStyle/>
          <a:p>
            <a:pPr>
              <a:lnSpc>
                <a:spcPct val="90000"/>
              </a:lnSpc>
            </a:pPr>
            <a:r>
              <a:rPr lang="en-US" b="1" dirty="0" smtClean="0"/>
              <a:t>Stop and Think</a:t>
            </a:r>
          </a:p>
          <a:p>
            <a:pPr lvl="1">
              <a:lnSpc>
                <a:spcPct val="90000"/>
              </a:lnSpc>
            </a:pPr>
            <a:r>
              <a:rPr lang="en-US" dirty="0" smtClean="0"/>
              <a:t>You will be sent to the stop and think area for 5 minutes. You will write a paragraph explaining your actions. </a:t>
            </a:r>
          </a:p>
          <a:p>
            <a:pPr lvl="1">
              <a:lnSpc>
                <a:spcPct val="90000"/>
              </a:lnSpc>
            </a:pPr>
            <a:r>
              <a:rPr lang="en-US" dirty="0" smtClean="0"/>
              <a:t>You will lose a privilege and do another stop and think.</a:t>
            </a:r>
            <a:endParaRPr lang="en-US" dirty="0"/>
          </a:p>
          <a:p>
            <a:pPr>
              <a:lnSpc>
                <a:spcPct val="90000"/>
              </a:lnSpc>
            </a:pPr>
            <a:r>
              <a:rPr lang="en-US" b="1" dirty="0" smtClean="0"/>
              <a:t>Stop and Go</a:t>
            </a:r>
          </a:p>
          <a:p>
            <a:pPr lvl="1">
              <a:lnSpc>
                <a:spcPct val="90000"/>
              </a:lnSpc>
            </a:pPr>
            <a:r>
              <a:rPr lang="en-US" dirty="0" smtClean="0"/>
              <a:t>When receiving a stop and go, you will be sent to another room for 30 minutes. </a:t>
            </a:r>
          </a:p>
          <a:p>
            <a:pPr lvl="1">
              <a:lnSpc>
                <a:spcPct val="90000"/>
              </a:lnSpc>
            </a:pPr>
            <a:r>
              <a:rPr lang="en-US" dirty="0" smtClean="0"/>
              <a:t>There you will write 3 paragraphs reflecting on your behavior. </a:t>
            </a:r>
          </a:p>
          <a:p>
            <a:pPr lvl="1">
              <a:lnSpc>
                <a:spcPct val="90000"/>
              </a:lnSpc>
            </a:pPr>
            <a:r>
              <a:rPr lang="en-US" dirty="0" smtClean="0"/>
              <a:t>Multiple Stop and Go’s will result in a conference with your parent and the principal. </a:t>
            </a:r>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Bathroom Passes </a:t>
            </a:r>
            <a:endParaRPr lang="en-US" dirty="0"/>
          </a:p>
        </p:txBody>
      </p:sp>
      <p:sp>
        <p:nvSpPr>
          <p:cNvPr id="3" name="Content Placeholder 2"/>
          <p:cNvSpPr>
            <a:spLocks noGrp="1"/>
          </p:cNvSpPr>
          <p:nvPr>
            <p:ph idx="1"/>
          </p:nvPr>
        </p:nvSpPr>
        <p:spPr>
          <a:xfrm>
            <a:off x="1384109" y="958683"/>
            <a:ext cx="7542663" cy="5483059"/>
          </a:xfrm>
        </p:spPr>
        <p:txBody>
          <a:bodyPr/>
          <a:lstStyle/>
          <a:p>
            <a:r>
              <a:rPr lang="en-US" dirty="0" smtClean="0"/>
              <a:t>You will receive 3 bathroom passes per term (about 10 weeks).  </a:t>
            </a:r>
          </a:p>
          <a:p>
            <a:pPr lvl="1"/>
            <a:r>
              <a:rPr lang="en-US" dirty="0" smtClean="0"/>
              <a:t>You can use the pass at anytime to use the restroom or get a drink. </a:t>
            </a:r>
          </a:p>
          <a:p>
            <a:pPr lvl="1"/>
            <a:r>
              <a:rPr lang="en-US" dirty="0" smtClean="0"/>
              <a:t>USE THEM WISELY, if you do not have a pass you do not get to use the restroom or get a drink……it will cost you $5…maybe.</a:t>
            </a:r>
          </a:p>
          <a:p>
            <a:pPr lvl="1"/>
            <a:r>
              <a:rPr lang="en-US" dirty="0" smtClean="0"/>
              <a:t>Unused passes at the end of the term are worth 30 extra credit points each in the subject of your choosing. </a:t>
            </a:r>
            <a:endParaRPr lang="en-US" dirty="0"/>
          </a:p>
          <a:p>
            <a:pPr lvl="1"/>
            <a:r>
              <a:rPr lang="en-US" dirty="0" smtClean="0"/>
              <a:t>You can earn more bathroom passes by reaching the top of our clip chart 3 times but can only use three toward extra credit at the end of the term.  </a:t>
            </a:r>
          </a:p>
          <a:p>
            <a:pPr lvl="1"/>
            <a:r>
              <a:rPr lang="en-US" dirty="0" smtClean="0"/>
              <a:t>You may not give any of your bathroom passes to another student. </a:t>
            </a:r>
          </a:p>
          <a:p>
            <a:pPr marL="457200" lvl="1" indent="0">
              <a:buNone/>
            </a:pPr>
            <a:endParaRPr lang="en-US" dirty="0" smtClean="0"/>
          </a:p>
          <a:p>
            <a:pPr lvl="1"/>
            <a:endParaRPr lang="en-US" dirty="0" smtClean="0"/>
          </a:p>
          <a:p>
            <a:pPr lvl="1"/>
            <a:endParaRPr lang="en-US" dirty="0" smtClean="0"/>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Absent Students</a:t>
            </a:r>
            <a:endParaRPr lang="en-US" dirty="0"/>
          </a:p>
        </p:txBody>
      </p:sp>
      <p:sp>
        <p:nvSpPr>
          <p:cNvPr id="3" name="Content Placeholder 2"/>
          <p:cNvSpPr>
            <a:spLocks noGrp="1"/>
          </p:cNvSpPr>
          <p:nvPr>
            <p:ph idx="1"/>
          </p:nvPr>
        </p:nvSpPr>
        <p:spPr>
          <a:xfrm>
            <a:off x="1752600" y="1067867"/>
            <a:ext cx="7010400" cy="5278342"/>
          </a:xfrm>
        </p:spPr>
        <p:txBody>
          <a:bodyPr/>
          <a:lstStyle/>
          <a:p>
            <a:r>
              <a:rPr lang="en-US" dirty="0" smtClean="0"/>
              <a:t>When returning from being absent the student will be responsible for gathering all assignments needed. </a:t>
            </a:r>
          </a:p>
          <a:p>
            <a:r>
              <a:rPr lang="en-US" dirty="0"/>
              <a:t>They can do so </a:t>
            </a:r>
            <a:r>
              <a:rPr lang="en-US" dirty="0" smtClean="0"/>
              <a:t>by asking a friend or me what the schedule was the previous day. </a:t>
            </a:r>
            <a:endParaRPr lang="en-US" dirty="0" smtClean="0"/>
          </a:p>
          <a:p>
            <a:r>
              <a:rPr lang="en-US" dirty="0" smtClean="0"/>
              <a:t>Then looking in the Extra Work Box in the file with the date/s that the student was absent.  </a:t>
            </a:r>
          </a:p>
          <a:p>
            <a:r>
              <a:rPr lang="en-US" dirty="0" smtClean="0"/>
              <a:t>The absent student has one week to catch up to what was missed. </a:t>
            </a:r>
          </a:p>
          <a:p>
            <a:r>
              <a:rPr lang="en-US" dirty="0" smtClean="0"/>
              <a:t>If you are planning on being gone, let me know and we will work something out. </a:t>
            </a:r>
          </a:p>
          <a:p>
            <a:endParaRPr lang="en-US" dirty="0"/>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t>Grading</a:t>
            </a:r>
          </a:p>
        </p:txBody>
      </p:sp>
      <p:sp>
        <p:nvSpPr>
          <p:cNvPr id="69635" name="Rectangle 3"/>
          <p:cNvSpPr>
            <a:spLocks noGrp="1" noChangeArrowheads="1"/>
          </p:cNvSpPr>
          <p:nvPr>
            <p:ph type="body" idx="1"/>
          </p:nvPr>
        </p:nvSpPr>
        <p:spPr>
          <a:xfrm>
            <a:off x="1452349" y="1143000"/>
            <a:ext cx="7418695" cy="5114570"/>
          </a:xfrm>
          <a:noFill/>
        </p:spPr>
        <p:txBody>
          <a:bodyPr/>
          <a:lstStyle/>
          <a:p>
            <a:r>
              <a:rPr lang="en-US" dirty="0"/>
              <a:t>Grades are based on the accumulation of points.</a:t>
            </a:r>
          </a:p>
          <a:p>
            <a:r>
              <a:rPr lang="en-US" dirty="0"/>
              <a:t>Points </a:t>
            </a:r>
            <a:r>
              <a:rPr lang="en-US" dirty="0" smtClean="0"/>
              <a:t>earned are </a:t>
            </a:r>
            <a:r>
              <a:rPr lang="en-US" dirty="0"/>
              <a:t>based on</a:t>
            </a:r>
            <a:r>
              <a:rPr lang="en-US" dirty="0" smtClean="0"/>
              <a:t>:</a:t>
            </a:r>
            <a:endParaRPr lang="en-US" dirty="0"/>
          </a:p>
          <a:p>
            <a:pPr lvl="1"/>
            <a:r>
              <a:rPr lang="en-US" dirty="0" smtClean="0"/>
              <a:t>Completion/show of effort on </a:t>
            </a:r>
            <a:r>
              <a:rPr lang="en-US" dirty="0"/>
              <a:t>assignments</a:t>
            </a:r>
          </a:p>
          <a:p>
            <a:pPr lvl="1">
              <a:buFont typeface="Wingdings" pitchFamily="2" charset="2"/>
              <a:buNone/>
            </a:pPr>
            <a:r>
              <a:rPr lang="en-US" dirty="0"/>
              <a:t>	(daily work)</a:t>
            </a:r>
          </a:p>
          <a:p>
            <a:pPr lvl="1"/>
            <a:r>
              <a:rPr lang="en-US" dirty="0"/>
              <a:t>Major projects, exams, and </a:t>
            </a:r>
          </a:p>
          <a:p>
            <a:pPr lvl="1">
              <a:buNone/>
            </a:pPr>
            <a:r>
              <a:rPr lang="en-US" dirty="0"/>
              <a:t>	</a:t>
            </a:r>
            <a:r>
              <a:rPr lang="en-US" dirty="0" smtClean="0"/>
              <a:t>self-reflection</a:t>
            </a:r>
          </a:p>
          <a:p>
            <a:pPr lvl="1"/>
            <a:r>
              <a:rPr lang="en-US" dirty="0" smtClean="0"/>
              <a:t>Filling out and signing of</a:t>
            </a:r>
          </a:p>
          <a:p>
            <a:pPr lvl="1">
              <a:buNone/>
            </a:pPr>
            <a:r>
              <a:rPr lang="en-US" dirty="0" smtClean="0"/>
              <a:t>	 planner</a:t>
            </a:r>
          </a:p>
          <a:p>
            <a:pPr lvl="1"/>
            <a:r>
              <a:rPr lang="en-US" dirty="0" smtClean="0"/>
              <a:t>READING DAILY – this can </a:t>
            </a:r>
            <a:r>
              <a:rPr lang="en-US" dirty="0" smtClean="0">
                <a:solidFill>
                  <a:srgbClr val="7030A0"/>
                </a:solidFill>
              </a:rPr>
              <a:t>make</a:t>
            </a:r>
            <a:r>
              <a:rPr lang="en-US" dirty="0" smtClean="0"/>
              <a:t> or </a:t>
            </a:r>
            <a:r>
              <a:rPr lang="en-US" dirty="0" smtClean="0">
                <a:solidFill>
                  <a:srgbClr val="0070C0"/>
                </a:solidFill>
              </a:rPr>
              <a:t>break</a:t>
            </a:r>
            <a:r>
              <a:rPr lang="en-US" dirty="0" smtClean="0"/>
              <a:t> your grade. </a:t>
            </a:r>
          </a:p>
          <a:p>
            <a:r>
              <a:rPr lang="en-US" dirty="0" smtClean="0"/>
              <a:t>Grades </a:t>
            </a:r>
            <a:r>
              <a:rPr lang="en-US" dirty="0"/>
              <a:t>are posted online and updated every </a:t>
            </a:r>
            <a:r>
              <a:rPr lang="en-US" dirty="0" smtClean="0"/>
              <a:t>Friday.</a:t>
            </a:r>
            <a:endParaRPr lang="en-US" dirty="0"/>
          </a:p>
        </p:txBody>
      </p:sp>
      <p:sp>
        <p:nvSpPr>
          <p:cNvPr id="69636" name="Text Box 4"/>
          <p:cNvSpPr txBox="1">
            <a:spLocks noChangeArrowheads="1"/>
          </p:cNvSpPr>
          <p:nvPr/>
        </p:nvSpPr>
        <p:spPr bwMode="auto">
          <a:xfrm>
            <a:off x="6605588" y="223838"/>
            <a:ext cx="2139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100000"/>
              </a:lnSpc>
              <a:spcBef>
                <a:spcPct val="0"/>
              </a:spcBef>
            </a:pPr>
            <a:endParaRPr lang="en-US"/>
          </a:p>
        </p:txBody>
      </p:sp>
      <p:sp>
        <p:nvSpPr>
          <p:cNvPr id="69637" name="Text Box 5"/>
          <p:cNvSpPr txBox="1">
            <a:spLocks noChangeArrowheads="1"/>
          </p:cNvSpPr>
          <p:nvPr/>
        </p:nvSpPr>
        <p:spPr bwMode="auto">
          <a:xfrm>
            <a:off x="5915949" y="2693050"/>
            <a:ext cx="2286035" cy="1575816"/>
          </a:xfrm>
          <a:prstGeom prst="rect">
            <a:avLst/>
          </a:prstGeom>
          <a:solidFill>
            <a:srgbClr val="FF0000"/>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0"/>
              </a:spcBef>
              <a:tabLst>
                <a:tab pos="1485900" algn="l"/>
              </a:tabLst>
              <a:defRPr>
                <a:solidFill>
                  <a:schemeClr val="tx1"/>
                </a:solidFill>
                <a:latin typeface="Arial" charset="0"/>
              </a:defRPr>
            </a:lvl1pPr>
            <a:lvl2pPr marL="400050" indent="-228600">
              <a:spcBef>
                <a:spcPct val="0"/>
              </a:spcBef>
              <a:tabLst>
                <a:tab pos="1485900" algn="l"/>
              </a:tabLst>
              <a:defRPr>
                <a:solidFill>
                  <a:schemeClr val="tx1"/>
                </a:solidFill>
                <a:latin typeface="Arial" charset="0"/>
              </a:defRPr>
            </a:lvl2pPr>
            <a:lvl3pPr>
              <a:spcBef>
                <a:spcPct val="0"/>
              </a:spcBef>
              <a:tabLst>
                <a:tab pos="1485900" algn="l"/>
              </a:tabLst>
              <a:defRPr>
                <a:solidFill>
                  <a:schemeClr val="tx1"/>
                </a:solidFill>
                <a:latin typeface="Arial" charset="0"/>
              </a:defRPr>
            </a:lvl3pPr>
            <a:lvl4pPr>
              <a:spcBef>
                <a:spcPct val="0"/>
              </a:spcBef>
              <a:tabLst>
                <a:tab pos="1485900" algn="l"/>
              </a:tabLst>
              <a:defRPr>
                <a:solidFill>
                  <a:schemeClr val="tx1"/>
                </a:solidFill>
                <a:latin typeface="Arial" charset="0"/>
              </a:defRPr>
            </a:lvl4pPr>
            <a:lvl5pPr>
              <a:spcBef>
                <a:spcPct val="0"/>
              </a:spcBef>
              <a:tabLst>
                <a:tab pos="1485900" algn="l"/>
              </a:tabLst>
              <a:defRPr>
                <a:solidFill>
                  <a:schemeClr val="tx1"/>
                </a:solidFill>
                <a:latin typeface="Arial" charset="0"/>
              </a:defRPr>
            </a:lvl5pPr>
            <a:lvl6pPr fontAlgn="base">
              <a:spcBef>
                <a:spcPct val="0"/>
              </a:spcBef>
              <a:spcAft>
                <a:spcPct val="0"/>
              </a:spcAft>
              <a:tabLst>
                <a:tab pos="1485900" algn="l"/>
              </a:tabLst>
              <a:defRPr>
                <a:solidFill>
                  <a:schemeClr val="tx1"/>
                </a:solidFill>
                <a:latin typeface="Arial" charset="0"/>
              </a:defRPr>
            </a:lvl6pPr>
            <a:lvl7pPr fontAlgn="base">
              <a:spcBef>
                <a:spcPct val="0"/>
              </a:spcBef>
              <a:spcAft>
                <a:spcPct val="0"/>
              </a:spcAft>
              <a:tabLst>
                <a:tab pos="1485900" algn="l"/>
              </a:tabLst>
              <a:defRPr>
                <a:solidFill>
                  <a:schemeClr val="tx1"/>
                </a:solidFill>
                <a:latin typeface="Arial" charset="0"/>
              </a:defRPr>
            </a:lvl7pPr>
            <a:lvl8pPr fontAlgn="base">
              <a:spcBef>
                <a:spcPct val="0"/>
              </a:spcBef>
              <a:spcAft>
                <a:spcPct val="0"/>
              </a:spcAft>
              <a:tabLst>
                <a:tab pos="1485900" algn="l"/>
              </a:tabLst>
              <a:defRPr>
                <a:solidFill>
                  <a:schemeClr val="tx1"/>
                </a:solidFill>
                <a:latin typeface="Arial" charset="0"/>
              </a:defRPr>
            </a:lvl8pPr>
            <a:lvl9pPr fontAlgn="base">
              <a:spcBef>
                <a:spcPct val="0"/>
              </a:spcBef>
              <a:spcAft>
                <a:spcPct val="0"/>
              </a:spcAft>
              <a:tabLst>
                <a:tab pos="1485900" algn="l"/>
              </a:tabLst>
              <a:defRPr>
                <a:solidFill>
                  <a:schemeClr val="tx1"/>
                </a:solidFill>
                <a:latin typeface="Arial" charset="0"/>
              </a:defRPr>
            </a:lvl9pPr>
          </a:lstStyle>
          <a:p>
            <a:pPr algn="ctr">
              <a:spcBef>
                <a:spcPct val="20000"/>
              </a:spcBef>
            </a:pPr>
            <a:endParaRPr lang="en-US" sz="800" b="1" dirty="0"/>
          </a:p>
          <a:p>
            <a:pPr algn="ctr">
              <a:spcBef>
                <a:spcPct val="20000"/>
              </a:spcBef>
            </a:pPr>
            <a:r>
              <a:rPr lang="en-US" b="1" dirty="0">
                <a:solidFill>
                  <a:schemeClr val="tx2">
                    <a:lumMod val="95000"/>
                    <a:lumOff val="5000"/>
                  </a:schemeClr>
                </a:solidFill>
              </a:rPr>
              <a:t>Our Grading Scale</a:t>
            </a:r>
          </a:p>
          <a:p>
            <a:pPr lvl="1">
              <a:spcBef>
                <a:spcPct val="20000"/>
              </a:spcBef>
              <a:buFontTx/>
              <a:buChar char="•"/>
            </a:pPr>
            <a:r>
              <a:rPr lang="en-US" sz="1600" dirty="0" smtClean="0">
                <a:solidFill>
                  <a:schemeClr val="tx2">
                    <a:lumMod val="95000"/>
                    <a:lumOff val="5000"/>
                  </a:schemeClr>
                </a:solidFill>
              </a:rPr>
              <a:t>90 - 100</a:t>
            </a:r>
            <a:r>
              <a:rPr lang="en-US" sz="1600" dirty="0">
                <a:solidFill>
                  <a:schemeClr val="tx2">
                    <a:lumMod val="95000"/>
                    <a:lumOff val="5000"/>
                  </a:schemeClr>
                </a:solidFill>
              </a:rPr>
              <a:t>% 	= </a:t>
            </a:r>
            <a:r>
              <a:rPr lang="en-US" sz="1600" dirty="0" smtClean="0">
                <a:solidFill>
                  <a:schemeClr val="tx2">
                    <a:lumMod val="95000"/>
                    <a:lumOff val="5000"/>
                  </a:schemeClr>
                </a:solidFill>
              </a:rPr>
              <a:t>A</a:t>
            </a:r>
          </a:p>
          <a:p>
            <a:pPr lvl="1">
              <a:spcBef>
                <a:spcPct val="20000"/>
              </a:spcBef>
              <a:buFontTx/>
              <a:buChar char="•"/>
            </a:pPr>
            <a:r>
              <a:rPr lang="en-US" sz="1600" dirty="0" smtClean="0">
                <a:solidFill>
                  <a:schemeClr val="tx2">
                    <a:lumMod val="95000"/>
                    <a:lumOff val="5000"/>
                  </a:schemeClr>
                </a:solidFill>
              </a:rPr>
              <a:t>80 - 89%	= B</a:t>
            </a:r>
          </a:p>
          <a:p>
            <a:pPr lvl="1">
              <a:spcBef>
                <a:spcPct val="20000"/>
              </a:spcBef>
              <a:buFontTx/>
              <a:buChar char="•"/>
            </a:pPr>
            <a:r>
              <a:rPr lang="en-US" sz="1600" dirty="0" smtClean="0">
                <a:solidFill>
                  <a:schemeClr val="tx2">
                    <a:lumMod val="95000"/>
                    <a:lumOff val="5000"/>
                  </a:schemeClr>
                </a:solidFill>
              </a:rPr>
              <a:t>70 - 79%</a:t>
            </a:r>
            <a:r>
              <a:rPr lang="en-US" sz="1600" dirty="0">
                <a:solidFill>
                  <a:schemeClr val="tx2">
                    <a:lumMod val="95000"/>
                    <a:lumOff val="5000"/>
                  </a:schemeClr>
                </a:solidFill>
              </a:rPr>
              <a:t>	</a:t>
            </a:r>
            <a:r>
              <a:rPr lang="en-US" sz="1600" dirty="0" smtClean="0">
                <a:solidFill>
                  <a:schemeClr val="tx2">
                    <a:lumMod val="95000"/>
                    <a:lumOff val="5000"/>
                  </a:schemeClr>
                </a:solidFill>
              </a:rPr>
              <a:t>= C</a:t>
            </a:r>
          </a:p>
          <a:p>
            <a:pPr lvl="1">
              <a:spcBef>
                <a:spcPct val="20000"/>
              </a:spcBef>
              <a:buFontTx/>
              <a:buChar char="•"/>
            </a:pPr>
            <a:r>
              <a:rPr lang="en-US" sz="1600" dirty="0" smtClean="0">
                <a:solidFill>
                  <a:schemeClr val="tx2">
                    <a:lumMod val="95000"/>
                    <a:lumOff val="5000"/>
                  </a:schemeClr>
                </a:solidFill>
              </a:rPr>
              <a:t>0 - 69%	= N</a:t>
            </a:r>
            <a:endParaRPr lang="en-US" sz="1600" dirty="0">
              <a:solidFill>
                <a:schemeClr val="tx2">
                  <a:lumMod val="95000"/>
                  <a:lumOff val="5000"/>
                </a:schemeClr>
              </a:solidFill>
            </a:endParaRPr>
          </a:p>
          <a:p>
            <a:pPr>
              <a:spcBef>
                <a:spcPct val="20000"/>
              </a:spcBef>
            </a:pPr>
            <a:r>
              <a:rPr lang="en-US" sz="800" dirty="0" smtClean="0">
                <a:solidFill>
                  <a:schemeClr val="tx2">
                    <a:lumMod val="95000"/>
                    <a:lumOff val="5000"/>
                  </a:schemeClr>
                </a:solidFill>
              </a:rPr>
              <a:t> </a:t>
            </a:r>
            <a:endParaRPr lang="en-US" sz="800" dirty="0">
              <a:solidFill>
                <a:schemeClr val="tx2">
                  <a:lumMod val="95000"/>
                  <a:lumOff val="5000"/>
                </a:schemeClr>
              </a:solidFill>
            </a:endParaRPr>
          </a:p>
        </p:txBody>
      </p:sp>
      <p:pic>
        <p:nvPicPr>
          <p:cNvPr id="1026" name="Picture 2" descr="C:\Users\sahlander\AppData\Local\Microsoft\Windows\Temporary Internet Files\Content.IE5\W1EP9G0F\original_smiley_fac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86070" y="4940306"/>
            <a:ext cx="459759" cy="45975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sahlander\AppData\Local\Microsoft\Windows\Temporary Internet Files\Content.IE5\TSZFUF83\6417063815_3d06e76f69_z[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76464" y="4931492"/>
            <a:ext cx="624764" cy="46857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Rectangle 9"/>
          <p:cNvSpPr>
            <a:spLocks noGrp="1" noChangeArrowheads="1"/>
          </p:cNvSpPr>
          <p:nvPr>
            <p:ph type="title"/>
          </p:nvPr>
        </p:nvSpPr>
        <p:spPr>
          <a:xfrm>
            <a:off x="1645920" y="293370"/>
            <a:ext cx="7117080" cy="838200"/>
          </a:xfrm>
        </p:spPr>
        <p:txBody>
          <a:bodyPr/>
          <a:lstStyle/>
          <a:p>
            <a:r>
              <a:rPr lang="en-US" sz="2800" dirty="0" smtClean="0"/>
              <a:t>Mrs. Ahlander Room 137 Trust Avenue</a:t>
            </a:r>
            <a:endParaRPr lang="en-US" sz="2800" dirty="0"/>
          </a:p>
        </p:txBody>
      </p:sp>
      <p:sp>
        <p:nvSpPr>
          <p:cNvPr id="8202" name="Rectangle 10"/>
          <p:cNvSpPr>
            <a:spLocks noGrp="1" noChangeArrowheads="1"/>
          </p:cNvSpPr>
          <p:nvPr>
            <p:ph type="body" idx="1"/>
          </p:nvPr>
        </p:nvSpPr>
        <p:spPr>
          <a:xfrm>
            <a:off x="1752600" y="1409062"/>
            <a:ext cx="7010400" cy="4572000"/>
          </a:xfrm>
          <a:noFill/>
        </p:spPr>
        <p:txBody>
          <a:bodyPr/>
          <a:lstStyle/>
          <a:p>
            <a:pPr>
              <a:buFont typeface="Arial" pitchFamily="34" charset="0"/>
              <a:buChar char="•"/>
            </a:pPr>
            <a:r>
              <a:rPr lang="en-US" dirty="0" smtClean="0"/>
              <a:t>Email address: </a:t>
            </a:r>
            <a:r>
              <a:rPr lang="en-US" dirty="0" smtClean="0">
                <a:hlinkClick r:id="rId3"/>
              </a:rPr>
              <a:t>sahlander@graniteschools.org</a:t>
            </a:r>
            <a:endParaRPr lang="en-US" dirty="0" smtClean="0"/>
          </a:p>
          <a:p>
            <a:pPr>
              <a:buFont typeface="Arial" pitchFamily="34" charset="0"/>
              <a:buChar char="•"/>
            </a:pPr>
            <a:r>
              <a:rPr lang="en-US" dirty="0" smtClean="0"/>
              <a:t>Phone</a:t>
            </a:r>
          </a:p>
          <a:p>
            <a:pPr lvl="1">
              <a:buFont typeface="Arial" pitchFamily="34" charset="0"/>
              <a:buChar char="•"/>
            </a:pPr>
            <a:r>
              <a:rPr lang="en-US" dirty="0" smtClean="0"/>
              <a:t>School: 385-646-4972</a:t>
            </a:r>
          </a:p>
          <a:p>
            <a:pPr lvl="1">
              <a:buFont typeface="Arial" pitchFamily="34" charset="0"/>
              <a:buChar char="•"/>
            </a:pPr>
            <a:r>
              <a:rPr lang="en-US" dirty="0" smtClean="0"/>
              <a:t>Class: </a:t>
            </a:r>
            <a:r>
              <a:rPr lang="en-US" dirty="0" smtClean="0"/>
              <a:t>385-646-8610</a:t>
            </a:r>
          </a:p>
          <a:p>
            <a:pPr lvl="1">
              <a:buFont typeface="Arial" pitchFamily="34" charset="0"/>
              <a:buChar char="•"/>
            </a:pPr>
            <a:r>
              <a:rPr lang="en-US" dirty="0" smtClean="0"/>
              <a:t>Website: </a:t>
            </a:r>
            <a:r>
              <a:rPr lang="en-US" i="0" dirty="0" smtClean="0"/>
              <a:t>mrsahlander.weebly.com </a:t>
            </a:r>
            <a:endParaRPr lang="en-US" dirty="0" smtClean="0"/>
          </a:p>
          <a:p>
            <a:pPr>
              <a:buFont typeface="Arial" pitchFamily="34" charset="0"/>
              <a:buChar char="•"/>
            </a:pPr>
            <a:r>
              <a:rPr lang="en-US" dirty="0" smtClean="0"/>
              <a:t>You and your guardians may email at anytime. I will make my best efforts to contact you within 24 hours.  </a:t>
            </a:r>
          </a:p>
          <a:p>
            <a:pPr>
              <a:buFont typeface="Arial" pitchFamily="34" charset="0"/>
              <a:buChar char="•"/>
            </a:pPr>
            <a:r>
              <a:rPr lang="en-US" dirty="0" smtClean="0"/>
              <a:t>I am available for before/after-school help. I am usually here about and hour before and after school.  </a:t>
            </a:r>
          </a:p>
          <a:p>
            <a:pPr>
              <a:buNone/>
            </a:pPr>
            <a:endParaRPr lang="en-US" dirty="0" smtClean="0"/>
          </a:p>
          <a:p>
            <a:pPr>
              <a:buFont typeface="Arial" pitchFamily="34" charset="0"/>
              <a:buChar char="•"/>
            </a:pPr>
            <a:endParaRPr lang="en-US"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10"/>
          <p:cNvSpPr>
            <a:spLocks noGrp="1" noChangeArrowheads="1"/>
          </p:cNvSpPr>
          <p:nvPr>
            <p:ph type="title"/>
          </p:nvPr>
        </p:nvSpPr>
        <p:spPr/>
        <p:txBody>
          <a:bodyPr/>
          <a:lstStyle/>
          <a:p>
            <a:r>
              <a:rPr lang="en-US" dirty="0" smtClean="0"/>
              <a:t>Materials  </a:t>
            </a:r>
            <a:endParaRPr lang="en-US" dirty="0"/>
          </a:p>
        </p:txBody>
      </p:sp>
      <p:sp>
        <p:nvSpPr>
          <p:cNvPr id="3083" name="Rectangle 11"/>
          <p:cNvSpPr>
            <a:spLocks noGrp="1" noChangeArrowheads="1"/>
          </p:cNvSpPr>
          <p:nvPr>
            <p:ph type="body" idx="1"/>
          </p:nvPr>
        </p:nvSpPr>
        <p:spPr>
          <a:xfrm>
            <a:off x="1752600" y="1173707"/>
            <a:ext cx="7010400" cy="4998422"/>
          </a:xfrm>
        </p:spPr>
        <p:txBody>
          <a:bodyPr/>
          <a:lstStyle/>
          <a:p>
            <a:r>
              <a:rPr lang="en-US" sz="1800" dirty="0" smtClean="0"/>
              <a:t>You will need a class binder. This is where ALL of your class work will be placed. It is to stay at school ALWAYS. More to follow.</a:t>
            </a:r>
            <a:endParaRPr lang="en-US" sz="1800" dirty="0"/>
          </a:p>
          <a:p>
            <a:r>
              <a:rPr lang="en-US" sz="1800" dirty="0" smtClean="0"/>
              <a:t>You have been given a green folder to use for homework.</a:t>
            </a:r>
          </a:p>
          <a:p>
            <a:r>
              <a:rPr lang="en-US" sz="1800" dirty="0" smtClean="0"/>
              <a:t>Pencils, crayons, colored pencils, highlighters, tape, glue, paper, etc. is all provided by me. </a:t>
            </a:r>
            <a:endParaRPr lang="en-US" sz="1800" dirty="0"/>
          </a:p>
          <a:p>
            <a:pPr>
              <a:buFont typeface="Wingdings" pitchFamily="2" charset="2"/>
              <a:buChar char="v"/>
            </a:pPr>
            <a:r>
              <a:rPr lang="en-US" sz="1800" dirty="0" smtClean="0"/>
              <a:t>If you would like you bring any of these materials yourself you are more than welcome to do so! Please exchange what Mrs. </a:t>
            </a:r>
            <a:r>
              <a:rPr lang="en-US" sz="1800" dirty="0" err="1" smtClean="0"/>
              <a:t>Ahlander</a:t>
            </a:r>
            <a:r>
              <a:rPr lang="en-US" sz="1800" dirty="0" smtClean="0"/>
              <a:t> has given you with your new items. </a:t>
            </a:r>
          </a:p>
          <a:p>
            <a:pPr>
              <a:buFont typeface="Wingdings" pitchFamily="2" charset="2"/>
              <a:buChar char="v"/>
            </a:pPr>
            <a:r>
              <a:rPr lang="en-US" sz="1800" dirty="0" smtClean="0"/>
              <a:t>DO NOT BRING THESE SUPPLIES: permanent markers, pens, pencil sharpeners, staplers, elaborate erasers or binders that are larger than 1 inch. You will be asked to take them home.  </a:t>
            </a:r>
            <a:endParaRPr lang="en-US" sz="1800" dirty="0" smtClean="0"/>
          </a:p>
          <a:p>
            <a:pPr>
              <a:buFont typeface="Wingdings" pitchFamily="2" charset="2"/>
              <a:buChar char="v"/>
            </a:pPr>
            <a:r>
              <a:rPr lang="en-US" sz="1800" dirty="0" smtClean="0"/>
              <a:t>Any materials that are misused or broken by a student will result in that student not being able to use the materials any longer. A Stop and Go will be issued if necessary. </a:t>
            </a:r>
            <a:endParaRPr lang="en-US" sz="1800" dirty="0" smtClean="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83">
                                            <p:txEl>
                                              <p:pRg st="0" end="0"/>
                                            </p:txEl>
                                          </p:spTgt>
                                        </p:tgtEl>
                                        <p:attrNameLst>
                                          <p:attrName>style.visibility</p:attrName>
                                        </p:attrNameLst>
                                      </p:cBhvr>
                                      <p:to>
                                        <p:strVal val="visible"/>
                                      </p:to>
                                    </p:set>
                                    <p:animEffect transition="in" filter="wipe(down)">
                                      <p:cBhvr>
                                        <p:cTn id="7" dur="500"/>
                                        <p:tgtEl>
                                          <p:spTgt spid="30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083">
                                            <p:txEl>
                                              <p:pRg st="1" end="1"/>
                                            </p:txEl>
                                          </p:spTgt>
                                        </p:tgtEl>
                                        <p:attrNameLst>
                                          <p:attrName>style.visibility</p:attrName>
                                        </p:attrNameLst>
                                      </p:cBhvr>
                                      <p:to>
                                        <p:strVal val="visible"/>
                                      </p:to>
                                    </p:set>
                                    <p:animEffect transition="in" filter="wipe(down)">
                                      <p:cBhvr>
                                        <p:cTn id="12" dur="500"/>
                                        <p:tgtEl>
                                          <p:spTgt spid="30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083">
                                            <p:txEl>
                                              <p:pRg st="2" end="2"/>
                                            </p:txEl>
                                          </p:spTgt>
                                        </p:tgtEl>
                                        <p:attrNameLst>
                                          <p:attrName>style.visibility</p:attrName>
                                        </p:attrNameLst>
                                      </p:cBhvr>
                                      <p:to>
                                        <p:strVal val="visible"/>
                                      </p:to>
                                    </p:set>
                                    <p:animEffect transition="in" filter="wipe(down)">
                                      <p:cBhvr>
                                        <p:cTn id="17" dur="500"/>
                                        <p:tgtEl>
                                          <p:spTgt spid="30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083">
                                            <p:txEl>
                                              <p:pRg st="3" end="3"/>
                                            </p:txEl>
                                          </p:spTgt>
                                        </p:tgtEl>
                                        <p:attrNameLst>
                                          <p:attrName>style.visibility</p:attrName>
                                        </p:attrNameLst>
                                      </p:cBhvr>
                                      <p:to>
                                        <p:strVal val="visible"/>
                                      </p:to>
                                    </p:set>
                                    <p:animEffect transition="in" filter="wipe(down)">
                                      <p:cBhvr>
                                        <p:cTn id="22" dur="500"/>
                                        <p:tgtEl>
                                          <p:spTgt spid="30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083">
                                            <p:txEl>
                                              <p:pRg st="4" end="4"/>
                                            </p:txEl>
                                          </p:spTgt>
                                        </p:tgtEl>
                                        <p:attrNameLst>
                                          <p:attrName>style.visibility</p:attrName>
                                        </p:attrNameLst>
                                      </p:cBhvr>
                                      <p:to>
                                        <p:strVal val="visible"/>
                                      </p:to>
                                    </p:set>
                                    <p:animEffect transition="in" filter="wipe(down)">
                                      <p:cBhvr>
                                        <p:cTn id="27" dur="500"/>
                                        <p:tgtEl>
                                          <p:spTgt spid="308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083">
                                            <p:txEl>
                                              <p:pRg st="5" end="5"/>
                                            </p:txEl>
                                          </p:spTgt>
                                        </p:tgtEl>
                                        <p:attrNameLst>
                                          <p:attrName>style.visibility</p:attrName>
                                        </p:attrNameLst>
                                      </p:cBhvr>
                                      <p:to>
                                        <p:strVal val="visible"/>
                                      </p:to>
                                    </p:set>
                                    <p:animEffect transition="in" filter="wipe(down)">
                                      <p:cBhvr>
                                        <p:cTn id="32" dur="500"/>
                                        <p:tgtEl>
                                          <p:spTgt spid="30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Binder and Planner</a:t>
            </a:r>
            <a:endParaRPr lang="en-US" dirty="0"/>
          </a:p>
        </p:txBody>
      </p:sp>
      <p:sp>
        <p:nvSpPr>
          <p:cNvPr id="3" name="Content Placeholder 2"/>
          <p:cNvSpPr>
            <a:spLocks noGrp="1"/>
          </p:cNvSpPr>
          <p:nvPr>
            <p:ph idx="1"/>
          </p:nvPr>
        </p:nvSpPr>
        <p:spPr>
          <a:xfrm>
            <a:off x="1752600" y="1395412"/>
            <a:ext cx="7010400" cy="5223752"/>
          </a:xfrm>
        </p:spPr>
        <p:txBody>
          <a:bodyPr/>
          <a:lstStyle/>
          <a:p>
            <a:r>
              <a:rPr lang="en-US" dirty="0" smtClean="0"/>
              <a:t>These tools are provided for you to gain organizational/study skills. </a:t>
            </a:r>
          </a:p>
          <a:p>
            <a:pPr lvl="1"/>
            <a:r>
              <a:rPr lang="en-US" dirty="0" smtClean="0"/>
              <a:t>Without the use of these tools, you will not be successful in this class! </a:t>
            </a:r>
          </a:p>
          <a:p>
            <a:r>
              <a:rPr lang="en-US" dirty="0" smtClean="0"/>
              <a:t>ALL your work is kept in your binder. DO NOT take it home. If you need to take unfinished work home, put it in your green folder. </a:t>
            </a:r>
          </a:p>
          <a:p>
            <a:r>
              <a:rPr lang="en-US" dirty="0" smtClean="0"/>
              <a:t>Your planner is checked once a week for a credit towards your writing grade. </a:t>
            </a:r>
          </a:p>
          <a:p>
            <a:pPr lvl="1"/>
            <a:r>
              <a:rPr lang="en-US" dirty="0" smtClean="0"/>
              <a:t>Take good care of your planner, if you have any problems/worries about getting it signed nightly please email me so we can work out a plan.  </a:t>
            </a:r>
            <a:endParaRPr lang="en-US" dirty="0"/>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File and Extra Work Box</a:t>
            </a:r>
            <a:endParaRPr lang="en-US" dirty="0"/>
          </a:p>
        </p:txBody>
      </p:sp>
      <p:sp>
        <p:nvSpPr>
          <p:cNvPr id="3" name="Content Placeholder 2"/>
          <p:cNvSpPr>
            <a:spLocks noGrp="1"/>
          </p:cNvSpPr>
          <p:nvPr>
            <p:ph idx="1"/>
          </p:nvPr>
        </p:nvSpPr>
        <p:spPr>
          <a:xfrm>
            <a:off x="1752600" y="1143000"/>
            <a:ext cx="7010400" cy="5039677"/>
          </a:xfrm>
        </p:spPr>
        <p:txBody>
          <a:bodyPr/>
          <a:lstStyle/>
          <a:p>
            <a:r>
              <a:rPr lang="en-US" sz="2000" dirty="0" smtClean="0"/>
              <a:t>You will be given your own file which you will keep all previously graded work in for each term. You will take home all work in your file at the end of the term.  </a:t>
            </a:r>
          </a:p>
          <a:p>
            <a:pPr lvl="1"/>
            <a:r>
              <a:rPr lang="en-US" sz="2000" dirty="0" smtClean="0"/>
              <a:t>This is to make sure my records match yours. </a:t>
            </a:r>
          </a:p>
          <a:p>
            <a:r>
              <a:rPr lang="en-US" sz="2000" dirty="0" smtClean="0"/>
              <a:t>The extra work box is where all the extra copies of worksheets go. </a:t>
            </a:r>
          </a:p>
          <a:p>
            <a:pPr lvl="1"/>
            <a:r>
              <a:rPr lang="en-US" sz="2000" dirty="0" smtClean="0"/>
              <a:t>If you are missing a worksheet or have lost an assignment, this is where you can find an extra copy.</a:t>
            </a:r>
          </a:p>
          <a:p>
            <a:pPr lvl="1"/>
            <a:r>
              <a:rPr lang="en-US" sz="2000" dirty="0" smtClean="0"/>
              <a:t>If you are absent, you can check the </a:t>
            </a:r>
            <a:r>
              <a:rPr lang="en-US" sz="2000" dirty="0" smtClean="0"/>
              <a:t>date you were absent and all worksheets handed out will be there. </a:t>
            </a:r>
            <a:endParaRPr lang="en-US" sz="2000" dirty="0" smtClean="0"/>
          </a:p>
          <a:p>
            <a:pPr lvl="1"/>
            <a:r>
              <a:rPr lang="en-US" sz="2000" dirty="0" smtClean="0"/>
              <a:t>If there is not an extra copy in the box, you are out of luck! </a:t>
            </a: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5846" y="0"/>
            <a:ext cx="7010400" cy="838200"/>
          </a:xfrm>
        </p:spPr>
        <p:txBody>
          <a:bodyPr/>
          <a:lstStyle/>
          <a:p>
            <a:r>
              <a:rPr lang="en-US" dirty="0" smtClean="0"/>
              <a:t>Procedures</a:t>
            </a:r>
            <a:endParaRPr lang="en-US" dirty="0"/>
          </a:p>
        </p:txBody>
      </p:sp>
      <p:sp>
        <p:nvSpPr>
          <p:cNvPr id="5" name="TextBox 4"/>
          <p:cNvSpPr txBox="1"/>
          <p:nvPr/>
        </p:nvSpPr>
        <p:spPr>
          <a:xfrm>
            <a:off x="1555846" y="806337"/>
            <a:ext cx="7274255" cy="6124754"/>
          </a:xfrm>
          <a:prstGeom prst="rect">
            <a:avLst/>
          </a:prstGeom>
          <a:noFill/>
        </p:spPr>
        <p:txBody>
          <a:bodyPr wrap="square" rtlCol="0">
            <a:spAutoFit/>
          </a:bodyPr>
          <a:lstStyle/>
          <a:p>
            <a:pPr marL="285750" indent="-285750">
              <a:buFont typeface="Arial" pitchFamily="34" charset="0"/>
              <a:buChar char="•"/>
            </a:pPr>
            <a:r>
              <a:rPr lang="en-US" sz="2000" dirty="0" smtClean="0"/>
              <a:t>Lining up – quickly and quietly</a:t>
            </a:r>
          </a:p>
          <a:p>
            <a:endParaRPr lang="en-US" sz="1600" dirty="0"/>
          </a:p>
          <a:p>
            <a:pPr marL="285750" indent="-285750">
              <a:buFont typeface="Arial" pitchFamily="34" charset="0"/>
              <a:buChar char="•"/>
            </a:pPr>
            <a:r>
              <a:rPr lang="en-US" sz="2000" dirty="0" smtClean="0"/>
              <a:t>Always raise your hand to speak.</a:t>
            </a:r>
          </a:p>
          <a:p>
            <a:endParaRPr lang="en-US" dirty="0" smtClean="0"/>
          </a:p>
          <a:p>
            <a:pPr marL="285750" indent="-285750">
              <a:buFont typeface="Arial" pitchFamily="34" charset="0"/>
              <a:buChar char="•"/>
            </a:pPr>
            <a:r>
              <a:rPr lang="en-US" sz="2000" dirty="0" smtClean="0"/>
              <a:t>Transitions – quickly and quietly</a:t>
            </a:r>
          </a:p>
          <a:p>
            <a:endParaRPr lang="en-US" dirty="0" smtClean="0"/>
          </a:p>
          <a:p>
            <a:pPr marL="285750" indent="-285750">
              <a:buFont typeface="Arial" pitchFamily="34" charset="0"/>
              <a:buChar char="•"/>
            </a:pPr>
            <a:r>
              <a:rPr lang="en-US" sz="2000" dirty="0" smtClean="0"/>
              <a:t>Sharpening your pencil – when the teacher isn’t talking (make sure you have a back up)</a:t>
            </a:r>
          </a:p>
          <a:p>
            <a:endParaRPr lang="en-US" dirty="0" smtClean="0"/>
          </a:p>
          <a:p>
            <a:pPr marL="285750" indent="-285750">
              <a:buFont typeface="Arial" pitchFamily="34" charset="0"/>
              <a:buChar char="•"/>
            </a:pPr>
            <a:r>
              <a:rPr lang="en-US" sz="2000" dirty="0" smtClean="0"/>
              <a:t>Assembly – sit flat, focus on </a:t>
            </a:r>
            <a:r>
              <a:rPr lang="en-US" sz="2000" dirty="0" smtClean="0"/>
              <a:t>assembly</a:t>
            </a:r>
          </a:p>
          <a:p>
            <a:endParaRPr lang="en-US" sz="2000" dirty="0" smtClean="0"/>
          </a:p>
          <a:p>
            <a:pPr marL="285750" indent="-285750">
              <a:buFont typeface="Arial" pitchFamily="34" charset="0"/>
              <a:buChar char="•"/>
            </a:pPr>
            <a:r>
              <a:rPr lang="en-US" sz="2000" dirty="0" smtClean="0"/>
              <a:t>Fire Drill – Line up in class number order and walk quickly and quietly outside on the field. </a:t>
            </a:r>
            <a:endParaRPr lang="en-US" sz="2000" dirty="0" smtClean="0"/>
          </a:p>
          <a:p>
            <a:endParaRPr lang="en-US" dirty="0" smtClean="0"/>
          </a:p>
          <a:p>
            <a:pPr marL="285750" indent="-285750">
              <a:buFont typeface="Arial" pitchFamily="34" charset="0"/>
              <a:buChar char="•"/>
            </a:pPr>
            <a:r>
              <a:rPr lang="en-US" sz="2000" dirty="0" smtClean="0"/>
              <a:t>End of Day</a:t>
            </a:r>
          </a:p>
          <a:p>
            <a:pPr marL="800100" lvl="1" indent="-342900">
              <a:buFont typeface="Courier New" pitchFamily="49" charset="0"/>
              <a:buChar char="o"/>
            </a:pPr>
            <a:r>
              <a:rPr lang="en-US" sz="2000" dirty="0" smtClean="0"/>
              <a:t>Class Jobs are completed</a:t>
            </a:r>
          </a:p>
          <a:p>
            <a:pPr marL="800100" lvl="1" indent="-342900">
              <a:buFont typeface="Courier New" pitchFamily="49" charset="0"/>
              <a:buChar char="o"/>
            </a:pPr>
            <a:r>
              <a:rPr lang="en-US" sz="2000" dirty="0" smtClean="0"/>
              <a:t>Homework and Planner Check </a:t>
            </a:r>
          </a:p>
          <a:p>
            <a:pPr marL="800100" lvl="1" indent="-342900">
              <a:buFont typeface="Courier New" pitchFamily="49" charset="0"/>
              <a:buChar char="o"/>
            </a:pPr>
            <a:r>
              <a:rPr lang="en-US" sz="2000" dirty="0" smtClean="0"/>
              <a:t>Clean room – everything is where it should be and the floor is clean</a:t>
            </a:r>
          </a:p>
          <a:p>
            <a:pPr marL="800100" lvl="1" indent="-342900">
              <a:buFont typeface="Courier New" pitchFamily="49" charset="0"/>
              <a:buChar char="o"/>
            </a:pPr>
            <a:r>
              <a:rPr lang="en-US" sz="2000" dirty="0" smtClean="0"/>
              <a:t>Update Register</a:t>
            </a:r>
            <a:endParaRPr lang="en-US" sz="2000" dirty="0" smtClean="0"/>
          </a:p>
          <a:p>
            <a:pPr marL="800100" lvl="1" indent="-342900">
              <a:buFont typeface="Courier New" pitchFamily="49" charset="0"/>
              <a:buChar char="o"/>
            </a:pPr>
            <a:endParaRPr lang="en-US" sz="2000" dirty="0" smtClean="0"/>
          </a:p>
        </p:txBody>
      </p:sp>
    </p:spTree>
    <p:extLst>
      <p:ext uri="{BB962C8B-B14F-4D97-AF65-F5344CB8AC3E}">
        <p14:creationId xmlns:p14="http://schemas.microsoft.com/office/powerpoint/2010/main" val="1026042630"/>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a:t>
            </a:r>
            <a:r>
              <a:rPr lang="en-US" dirty="0"/>
              <a:t>Rules – </a:t>
            </a:r>
            <a:r>
              <a:rPr lang="en-US" dirty="0" smtClean="0"/>
              <a:t>Be </a:t>
            </a:r>
            <a:r>
              <a:rPr lang="en-US" dirty="0" smtClean="0"/>
              <a:t>Safe</a:t>
            </a:r>
            <a:endParaRPr lang="en-US" dirty="0"/>
          </a:p>
        </p:txBody>
      </p:sp>
      <p:sp>
        <p:nvSpPr>
          <p:cNvPr id="3" name="Content Placeholder 2"/>
          <p:cNvSpPr>
            <a:spLocks noGrp="1"/>
          </p:cNvSpPr>
          <p:nvPr>
            <p:ph idx="1"/>
          </p:nvPr>
        </p:nvSpPr>
        <p:spPr/>
        <p:txBody>
          <a:bodyPr/>
          <a:lstStyle/>
          <a:p>
            <a:r>
              <a:rPr lang="en-US" dirty="0" smtClean="0"/>
              <a:t>Always practice good hallway behavior</a:t>
            </a:r>
          </a:p>
          <a:p>
            <a:r>
              <a:rPr lang="en-US" dirty="0" smtClean="0"/>
              <a:t>Use classroom materials correctly and thoughtfully</a:t>
            </a:r>
          </a:p>
          <a:p>
            <a:r>
              <a:rPr lang="en-US" dirty="0" smtClean="0"/>
              <a:t>KEEP YOUR HANDS FEET AND OTHER OBJECTS TO YOURSELF</a:t>
            </a:r>
          </a:p>
          <a:p>
            <a:r>
              <a:rPr lang="en-US" dirty="0" smtClean="0"/>
              <a:t>Ask permission to leave the room</a:t>
            </a:r>
          </a:p>
          <a:p>
            <a:pPr marL="0" indent="0">
              <a:buNone/>
            </a:pPr>
            <a:endParaRPr lang="en-US" dirty="0"/>
          </a:p>
        </p:txBody>
      </p:sp>
    </p:spTree>
    <p:extLst>
      <p:ext uri="{BB962C8B-B14F-4D97-AF65-F5344CB8AC3E}">
        <p14:creationId xmlns:p14="http://schemas.microsoft.com/office/powerpoint/2010/main" val="2062490587"/>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a:xfrm>
            <a:off x="1752600" y="304799"/>
            <a:ext cx="7010400" cy="701041"/>
          </a:xfrm>
        </p:spPr>
        <p:txBody>
          <a:bodyPr/>
          <a:lstStyle/>
          <a:p>
            <a:r>
              <a:rPr lang="en-US" dirty="0" smtClean="0"/>
              <a:t>Rules </a:t>
            </a:r>
            <a:r>
              <a:rPr lang="en-US" dirty="0"/>
              <a:t>Cont. – Be </a:t>
            </a:r>
            <a:r>
              <a:rPr lang="en-US" dirty="0" smtClean="0"/>
              <a:t>Respectful </a:t>
            </a:r>
            <a:endParaRPr lang="en-US" dirty="0"/>
          </a:p>
        </p:txBody>
      </p:sp>
      <p:sp>
        <p:nvSpPr>
          <p:cNvPr id="5126" name="Rectangle 6"/>
          <p:cNvSpPr>
            <a:spLocks noGrp="1" noChangeArrowheads="1"/>
          </p:cNvSpPr>
          <p:nvPr>
            <p:ph type="body" idx="1"/>
          </p:nvPr>
        </p:nvSpPr>
        <p:spPr>
          <a:xfrm>
            <a:off x="1582572" y="1124846"/>
            <a:ext cx="7350456" cy="4572000"/>
          </a:xfrm>
        </p:spPr>
        <p:txBody>
          <a:bodyPr/>
          <a:lstStyle/>
          <a:p>
            <a:pPr marL="342900" lvl="1" indent="-342900">
              <a:spcBef>
                <a:spcPct val="50000"/>
              </a:spcBef>
              <a:buFontTx/>
              <a:buChar char="•"/>
            </a:pPr>
            <a:r>
              <a:rPr lang="en-US" i="0" dirty="0" smtClean="0"/>
              <a:t>Value yourself and others. Be honest and ethical, and practice strong moral values.</a:t>
            </a:r>
          </a:p>
          <a:p>
            <a:pPr marL="342900" lvl="1" indent="-342900">
              <a:spcBef>
                <a:spcPct val="50000"/>
              </a:spcBef>
              <a:buFontTx/>
              <a:buChar char="•"/>
            </a:pPr>
            <a:r>
              <a:rPr lang="en-US" i="0" dirty="0" smtClean="0"/>
              <a:t>Treat all members of the school community and all visitors with politeness and respect. </a:t>
            </a:r>
          </a:p>
          <a:p>
            <a:pPr marL="342900" lvl="1" indent="-342900">
              <a:spcBef>
                <a:spcPct val="50000"/>
              </a:spcBef>
              <a:buFontTx/>
              <a:buChar char="•"/>
            </a:pPr>
            <a:r>
              <a:rPr lang="en-US" i="0" dirty="0" smtClean="0"/>
              <a:t>Raise your hand and wait to be called on before speaking.  </a:t>
            </a:r>
          </a:p>
          <a:p>
            <a:pPr marL="342900" lvl="1" indent="-342900">
              <a:spcBef>
                <a:spcPct val="50000"/>
              </a:spcBef>
              <a:buFontTx/>
              <a:buChar char="•"/>
            </a:pPr>
            <a:r>
              <a:rPr lang="en-US" i="0" dirty="0" smtClean="0"/>
              <a:t>Be respectful to school property. </a:t>
            </a:r>
          </a:p>
          <a:p>
            <a:pPr marL="342900" lvl="1" indent="-342900">
              <a:spcBef>
                <a:spcPct val="50000"/>
              </a:spcBef>
              <a:buFontTx/>
              <a:buChar char="•"/>
            </a:pPr>
            <a:r>
              <a:rPr lang="en-US" i="0" dirty="0" smtClean="0"/>
              <a:t>Remain in your seat unless instructed to do otherwise.</a:t>
            </a:r>
          </a:p>
          <a:p>
            <a:pPr marL="342900" lvl="1" indent="-342900">
              <a:spcBef>
                <a:spcPct val="50000"/>
              </a:spcBef>
              <a:buFontTx/>
              <a:buChar char="•"/>
            </a:pPr>
            <a:r>
              <a:rPr lang="en-US" i="0" dirty="0" smtClean="0"/>
              <a:t>Pick up after yourself, keep your desk and floor area clean. This includes not eating or chewing gum in class.  </a:t>
            </a:r>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Cont. – </a:t>
            </a:r>
            <a:r>
              <a:rPr lang="en-US" dirty="0" smtClean="0"/>
              <a:t>Be Responsible</a:t>
            </a:r>
            <a:endParaRPr lang="en-US" dirty="0"/>
          </a:p>
        </p:txBody>
      </p:sp>
      <p:sp>
        <p:nvSpPr>
          <p:cNvPr id="3" name="Content Placeholder 2"/>
          <p:cNvSpPr>
            <a:spLocks noGrp="1"/>
          </p:cNvSpPr>
          <p:nvPr>
            <p:ph idx="1"/>
          </p:nvPr>
        </p:nvSpPr>
        <p:spPr/>
        <p:txBody>
          <a:bodyPr/>
          <a:lstStyle/>
          <a:p>
            <a:r>
              <a:rPr lang="en-US" dirty="0" smtClean="0"/>
              <a:t>Stay focused in class</a:t>
            </a:r>
          </a:p>
          <a:p>
            <a:r>
              <a:rPr lang="en-US" dirty="0" smtClean="0"/>
              <a:t>Keep organized</a:t>
            </a:r>
          </a:p>
          <a:p>
            <a:r>
              <a:rPr lang="en-US" dirty="0" smtClean="0"/>
              <a:t>Be a reliable person</a:t>
            </a:r>
          </a:p>
          <a:p>
            <a:r>
              <a:rPr lang="en-US" dirty="0" smtClean="0"/>
              <a:t>Set goals for yourself</a:t>
            </a:r>
          </a:p>
          <a:p>
            <a:r>
              <a:rPr lang="en-US" dirty="0" smtClean="0"/>
              <a:t>Encourage others</a:t>
            </a:r>
          </a:p>
          <a:p>
            <a:r>
              <a:rPr lang="en-US" dirty="0" smtClean="0"/>
              <a:t>Keep in line when walking with the class</a:t>
            </a:r>
          </a:p>
          <a:p>
            <a:r>
              <a:rPr lang="en-US" dirty="0" smtClean="0"/>
              <a:t>Be thoughtful of others</a:t>
            </a:r>
            <a:endParaRPr lang="en-US" dirty="0"/>
          </a:p>
        </p:txBody>
      </p:sp>
    </p:spTree>
    <p:extLst>
      <p:ext uri="{BB962C8B-B14F-4D97-AF65-F5344CB8AC3E}">
        <p14:creationId xmlns:p14="http://schemas.microsoft.com/office/powerpoint/2010/main" val="3790534468"/>
      </p:ext>
    </p:extLst>
  </p:cSld>
  <p:clrMapOvr>
    <a:masterClrMapping/>
  </p:clrMapOvr>
  <p:transition>
    <p:fade thruBlk="1"/>
  </p:transition>
</p:sld>
</file>

<file path=ppt/theme/theme1.xml><?xml version="1.0" encoding="utf-8"?>
<a:theme xmlns:a="http://schemas.openxmlformats.org/drawingml/2006/main" name="Classroom expectations">
  <a:themeElements>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844_Classroom Expectations_Copyedited">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a:noFill/>
        </a:ln>
        <a:effectLst/>
        <a:extLst>
          <a:ext uri="{91240B29-F687-4F45-9708-019B960494DF}">
            <a14:hiddenLine xmlns:a14="http://schemas.microsoft.com/office/drawing/2010/main" w="2857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0C0C0"/>
        </a:solidFill>
        <a:ln>
          <a:noFill/>
        </a:ln>
        <a:effectLst/>
        <a:extLst>
          <a:ext uri="{91240B29-F687-4F45-9708-019B960494DF}">
            <a14:hiddenLine xmlns:a14="http://schemas.microsoft.com/office/drawing/2010/main" w="2857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844_Classroom Expectations_Copyedi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844_Classroom Expectations_Copyedi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844_Classroom Expectations_Copyedi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844_Classroom Expectations_Copyedi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844_Classroom Expectations_Copyedi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844_Classroom Expectations_Copyedi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844_Classroom Expectations_Copyedi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844_Classroom Expectations_Copyedi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844_Classroom Expectations_Copyedi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844_Classroom Expectations_Copyedi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844_Classroom Expectations_Copyedi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844_Classroom Expectations_Copyedited 1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68A5906-F268-4F87-9765-7B21AABD07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Classroom expectations</Template>
  <TotalTime>878</TotalTime>
  <Words>1276</Words>
  <Application>Microsoft Office PowerPoint</Application>
  <PresentationFormat>On-screen Show (4:3)</PresentationFormat>
  <Paragraphs>130</Paragraphs>
  <Slides>17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Courier New</vt:lpstr>
      <vt:lpstr>Tahoma</vt:lpstr>
      <vt:lpstr>Wingdings</vt:lpstr>
      <vt:lpstr>Classroom expectations</vt:lpstr>
      <vt:lpstr>Welcome 5th graders! </vt:lpstr>
      <vt:lpstr>Mrs. Ahlander Room 137 Trust Avenue</vt:lpstr>
      <vt:lpstr>Materials  </vt:lpstr>
      <vt:lpstr>Student Binder and Planner</vt:lpstr>
      <vt:lpstr>Student File and Extra Work Box</vt:lpstr>
      <vt:lpstr>Procedures</vt:lpstr>
      <vt:lpstr>School Rules – Be Safe</vt:lpstr>
      <vt:lpstr>Rules Cont. – Be Respectful </vt:lpstr>
      <vt:lpstr>Rules Cont. – Be Responsible</vt:lpstr>
      <vt:lpstr>Rules Cont. – Follow directions the first time given. </vt:lpstr>
      <vt:lpstr>Rules Cont. - KYHFOOTY</vt:lpstr>
      <vt:lpstr>Reward Systems</vt:lpstr>
      <vt:lpstr>What if you don’t? </vt:lpstr>
      <vt:lpstr>Bathroom Passes </vt:lpstr>
      <vt:lpstr>Absent Students</vt:lpstr>
      <vt:lpstr>Grading</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Classroom Expectations</dc:title>
  <dc:creator>Sarah</dc:creator>
  <cp:lastModifiedBy>Ahlander, Sarah</cp:lastModifiedBy>
  <cp:revision>68</cp:revision>
  <dcterms:created xsi:type="dcterms:W3CDTF">2012-08-11T22:10:30Z</dcterms:created>
  <dcterms:modified xsi:type="dcterms:W3CDTF">2016-08-16T15:28:09Z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TC011589511033</vt:lpwstr>
  </property>
</Properties>
</file>